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2" r:id="rId5"/>
    <p:sldId id="260" r:id="rId6"/>
    <p:sldId id="264" r:id="rId7"/>
    <p:sldId id="267" r:id="rId8"/>
    <p:sldId id="268" r:id="rId9"/>
    <p:sldId id="265" r:id="rId10"/>
    <p:sldId id="266" r:id="rId11"/>
    <p:sldId id="263" r:id="rId12"/>
    <p:sldId id="259" r:id="rId13"/>
    <p:sldId id="261"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B3DA0B9-881E-49A3-90DB-C4FF6AC40BC3}" type="datetimeFigureOut">
              <a:rPr lang="en-US" smtClean="0"/>
              <a:t>3/20/2019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49EC23-63B6-4F9F-B40F-5DADBA989953}" type="slidenum">
              <a:rPr lang="en-US" smtClean="0"/>
              <a:t>‹#›</a:t>
            </a:fld>
            <a:endParaRPr lang="en-US"/>
          </a:p>
        </p:txBody>
      </p:sp>
    </p:spTree>
    <p:extLst>
      <p:ext uri="{BB962C8B-B14F-4D97-AF65-F5344CB8AC3E}">
        <p14:creationId xmlns:p14="http://schemas.microsoft.com/office/powerpoint/2010/main" val="1851097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3DA0B9-881E-49A3-90DB-C4FF6AC40BC3}" type="datetimeFigureOut">
              <a:rPr lang="en-US" smtClean="0"/>
              <a:t>3/20/2019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49EC23-63B6-4F9F-B40F-5DADBA989953}" type="slidenum">
              <a:rPr lang="en-US" smtClean="0"/>
              <a:t>‹#›</a:t>
            </a:fld>
            <a:endParaRPr lang="en-US"/>
          </a:p>
        </p:txBody>
      </p:sp>
    </p:spTree>
    <p:extLst>
      <p:ext uri="{BB962C8B-B14F-4D97-AF65-F5344CB8AC3E}">
        <p14:creationId xmlns:p14="http://schemas.microsoft.com/office/powerpoint/2010/main" val="2267986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3DA0B9-881E-49A3-90DB-C4FF6AC40BC3}" type="datetimeFigureOut">
              <a:rPr lang="en-US" smtClean="0"/>
              <a:t>3/20/2019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49EC23-63B6-4F9F-B40F-5DADBA989953}" type="slidenum">
              <a:rPr lang="en-US" smtClean="0"/>
              <a:t>‹#›</a:t>
            </a:fld>
            <a:endParaRPr lang="en-US"/>
          </a:p>
        </p:txBody>
      </p:sp>
    </p:spTree>
    <p:extLst>
      <p:ext uri="{BB962C8B-B14F-4D97-AF65-F5344CB8AC3E}">
        <p14:creationId xmlns:p14="http://schemas.microsoft.com/office/powerpoint/2010/main" val="1692498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3DA0B9-881E-49A3-90DB-C4FF6AC40BC3}" type="datetimeFigureOut">
              <a:rPr lang="en-US" smtClean="0"/>
              <a:t>3/20/2019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49EC23-63B6-4F9F-B40F-5DADBA989953}" type="slidenum">
              <a:rPr lang="en-US" smtClean="0"/>
              <a:t>‹#›</a:t>
            </a:fld>
            <a:endParaRPr lang="en-US"/>
          </a:p>
        </p:txBody>
      </p:sp>
    </p:spTree>
    <p:extLst>
      <p:ext uri="{BB962C8B-B14F-4D97-AF65-F5344CB8AC3E}">
        <p14:creationId xmlns:p14="http://schemas.microsoft.com/office/powerpoint/2010/main" val="1161763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3DA0B9-881E-49A3-90DB-C4FF6AC40BC3}" type="datetimeFigureOut">
              <a:rPr lang="en-US" smtClean="0"/>
              <a:t>3/20/2019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49EC23-63B6-4F9F-B40F-5DADBA989953}" type="slidenum">
              <a:rPr lang="en-US" smtClean="0"/>
              <a:t>‹#›</a:t>
            </a:fld>
            <a:endParaRPr lang="en-US"/>
          </a:p>
        </p:txBody>
      </p:sp>
    </p:spTree>
    <p:extLst>
      <p:ext uri="{BB962C8B-B14F-4D97-AF65-F5344CB8AC3E}">
        <p14:creationId xmlns:p14="http://schemas.microsoft.com/office/powerpoint/2010/main" val="2859131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B3DA0B9-881E-49A3-90DB-C4FF6AC40BC3}" type="datetimeFigureOut">
              <a:rPr lang="en-US" smtClean="0"/>
              <a:t>3/20/2019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49EC23-63B6-4F9F-B40F-5DADBA989953}" type="slidenum">
              <a:rPr lang="en-US" smtClean="0"/>
              <a:t>‹#›</a:t>
            </a:fld>
            <a:endParaRPr lang="en-US"/>
          </a:p>
        </p:txBody>
      </p:sp>
    </p:spTree>
    <p:extLst>
      <p:ext uri="{BB962C8B-B14F-4D97-AF65-F5344CB8AC3E}">
        <p14:creationId xmlns:p14="http://schemas.microsoft.com/office/powerpoint/2010/main" val="2540442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B3DA0B9-881E-49A3-90DB-C4FF6AC40BC3}" type="datetimeFigureOut">
              <a:rPr lang="en-US" smtClean="0"/>
              <a:t>3/20/2019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49EC23-63B6-4F9F-B40F-5DADBA989953}" type="slidenum">
              <a:rPr lang="en-US" smtClean="0"/>
              <a:t>‹#›</a:t>
            </a:fld>
            <a:endParaRPr lang="en-US"/>
          </a:p>
        </p:txBody>
      </p:sp>
    </p:spTree>
    <p:extLst>
      <p:ext uri="{BB962C8B-B14F-4D97-AF65-F5344CB8AC3E}">
        <p14:creationId xmlns:p14="http://schemas.microsoft.com/office/powerpoint/2010/main" val="430613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B3DA0B9-881E-49A3-90DB-C4FF6AC40BC3}" type="datetimeFigureOut">
              <a:rPr lang="en-US" smtClean="0"/>
              <a:t>3/20/2019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49EC23-63B6-4F9F-B40F-5DADBA989953}" type="slidenum">
              <a:rPr lang="en-US" smtClean="0"/>
              <a:t>‹#›</a:t>
            </a:fld>
            <a:endParaRPr lang="en-US"/>
          </a:p>
        </p:txBody>
      </p:sp>
    </p:spTree>
    <p:extLst>
      <p:ext uri="{BB962C8B-B14F-4D97-AF65-F5344CB8AC3E}">
        <p14:creationId xmlns:p14="http://schemas.microsoft.com/office/powerpoint/2010/main" val="462777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3DA0B9-881E-49A3-90DB-C4FF6AC40BC3}" type="datetimeFigureOut">
              <a:rPr lang="en-US" smtClean="0"/>
              <a:t>3/20/2019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49EC23-63B6-4F9F-B40F-5DADBA989953}" type="slidenum">
              <a:rPr lang="en-US" smtClean="0"/>
              <a:t>‹#›</a:t>
            </a:fld>
            <a:endParaRPr lang="en-US"/>
          </a:p>
        </p:txBody>
      </p:sp>
    </p:spTree>
    <p:extLst>
      <p:ext uri="{BB962C8B-B14F-4D97-AF65-F5344CB8AC3E}">
        <p14:creationId xmlns:p14="http://schemas.microsoft.com/office/powerpoint/2010/main" val="6604819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3DA0B9-881E-49A3-90DB-C4FF6AC40BC3}" type="datetimeFigureOut">
              <a:rPr lang="en-US" smtClean="0"/>
              <a:t>3/20/2019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49EC23-63B6-4F9F-B40F-5DADBA989953}" type="slidenum">
              <a:rPr lang="en-US" smtClean="0"/>
              <a:t>‹#›</a:t>
            </a:fld>
            <a:endParaRPr lang="en-US"/>
          </a:p>
        </p:txBody>
      </p:sp>
    </p:spTree>
    <p:extLst>
      <p:ext uri="{BB962C8B-B14F-4D97-AF65-F5344CB8AC3E}">
        <p14:creationId xmlns:p14="http://schemas.microsoft.com/office/powerpoint/2010/main" val="41938113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3DA0B9-881E-49A3-90DB-C4FF6AC40BC3}" type="datetimeFigureOut">
              <a:rPr lang="en-US" smtClean="0"/>
              <a:t>3/20/2019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49EC23-63B6-4F9F-B40F-5DADBA989953}" type="slidenum">
              <a:rPr lang="en-US" smtClean="0"/>
              <a:t>‹#›</a:t>
            </a:fld>
            <a:endParaRPr lang="en-US"/>
          </a:p>
        </p:txBody>
      </p:sp>
    </p:spTree>
    <p:extLst>
      <p:ext uri="{BB962C8B-B14F-4D97-AF65-F5344CB8AC3E}">
        <p14:creationId xmlns:p14="http://schemas.microsoft.com/office/powerpoint/2010/main" val="6418881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3DA0B9-881E-49A3-90DB-C4FF6AC40BC3}" type="datetimeFigureOut">
              <a:rPr lang="en-US" smtClean="0"/>
              <a:t>3/20/2019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49EC23-63B6-4F9F-B40F-5DADBA989953}" type="slidenum">
              <a:rPr lang="en-US" smtClean="0"/>
              <a:t>‹#›</a:t>
            </a:fld>
            <a:endParaRPr lang="en-US"/>
          </a:p>
        </p:txBody>
      </p:sp>
    </p:spTree>
    <p:extLst>
      <p:ext uri="{BB962C8B-B14F-4D97-AF65-F5344CB8AC3E}">
        <p14:creationId xmlns:p14="http://schemas.microsoft.com/office/powerpoint/2010/main" val="26623921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Climatic factors of agriculture</a:t>
            </a:r>
            <a:endParaRPr lang="en-US" dirty="0"/>
          </a:p>
        </p:txBody>
      </p:sp>
      <p:sp>
        <p:nvSpPr>
          <p:cNvPr id="3" name="Subtitle 2"/>
          <p:cNvSpPr>
            <a:spLocks noGrp="1"/>
          </p:cNvSpPr>
          <p:nvPr>
            <p:ph type="subTitle" idx="1"/>
          </p:nvPr>
        </p:nvSpPr>
        <p:spPr/>
        <p:txBody>
          <a:bodyPr/>
          <a:lstStyle/>
          <a:p>
            <a:r>
              <a:rPr lang="en-US" dirty="0" smtClean="0"/>
              <a:t>Temperature</a:t>
            </a:r>
            <a:endParaRPr lang="en-US" dirty="0"/>
          </a:p>
        </p:txBody>
      </p:sp>
    </p:spTree>
    <p:extLst>
      <p:ext uri="{BB962C8B-B14F-4D97-AF65-F5344CB8AC3E}">
        <p14:creationId xmlns:p14="http://schemas.microsoft.com/office/powerpoint/2010/main" val="13411249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8229600" cy="5211763"/>
          </a:xfrm>
        </p:spPr>
        <p:txBody>
          <a:bodyPr>
            <a:noAutofit/>
          </a:bodyPr>
          <a:lstStyle/>
          <a:p>
            <a:pPr marL="0" indent="0">
              <a:buNone/>
            </a:pPr>
            <a:r>
              <a:rPr lang="en-US" sz="1800" b="1" dirty="0" smtClean="0"/>
              <a:t>c)    Pollen </a:t>
            </a:r>
            <a:r>
              <a:rPr lang="en-US" sz="1800" b="1" dirty="0"/>
              <a:t>development</a:t>
            </a:r>
            <a:endParaRPr lang="en-US" sz="1800" dirty="0"/>
          </a:p>
          <a:p>
            <a:r>
              <a:rPr lang="en-US" sz="1800" dirty="0"/>
              <a:t>High temperature during booting stage results in pollen abortion.</a:t>
            </a:r>
          </a:p>
          <a:p>
            <a:r>
              <a:rPr lang="en-US" sz="1800" dirty="0"/>
              <a:t>In wheat, temperature higher than 27º C caused under-development of anthers and loss of viability of pollen.</a:t>
            </a:r>
          </a:p>
          <a:p>
            <a:r>
              <a:rPr lang="en-US" sz="1800" dirty="0"/>
              <a:t>A temperature of 30º C for two days at reduction division stage decreased grain yield by drastic reduction in grain </a:t>
            </a:r>
            <a:r>
              <a:rPr lang="en-US" sz="1800" dirty="0" smtClean="0"/>
              <a:t>set.</a:t>
            </a:r>
          </a:p>
          <a:p>
            <a:pPr marL="0" indent="0">
              <a:buNone/>
            </a:pPr>
            <a:r>
              <a:rPr lang="en-US" sz="1800" b="1" dirty="0" smtClean="0"/>
              <a:t>d)   Scorching</a:t>
            </a:r>
            <a:r>
              <a:rPr lang="en-US" sz="1800" b="1" dirty="0"/>
              <a:t>: </a:t>
            </a:r>
            <a:endParaRPr lang="en-US" sz="1800" dirty="0"/>
          </a:p>
          <a:p>
            <a:r>
              <a:rPr lang="en-US" sz="1800" dirty="0"/>
              <a:t>High temperature lead to dehydration and leaves are scorched. </a:t>
            </a:r>
            <a:endParaRPr lang="en-US" sz="1800" dirty="0" smtClean="0"/>
          </a:p>
          <a:p>
            <a:pPr marL="0" indent="0">
              <a:buNone/>
            </a:pPr>
            <a:r>
              <a:rPr lang="en-US" sz="1800" b="1" dirty="0" smtClean="0"/>
              <a:t>e)   Physiological </a:t>
            </a:r>
            <a:r>
              <a:rPr lang="en-US" sz="1800" b="1" dirty="0"/>
              <a:t>activities: </a:t>
            </a:r>
            <a:endParaRPr lang="en-US" sz="1800" dirty="0"/>
          </a:p>
          <a:p>
            <a:r>
              <a:rPr lang="en-US" sz="1800" dirty="0"/>
              <a:t>High temperature disturbs the photosynthesis and respiration</a:t>
            </a:r>
            <a:r>
              <a:rPr lang="en-US" sz="1800" dirty="0" smtClean="0"/>
              <a:t>.</a:t>
            </a:r>
            <a:endParaRPr lang="en-US" sz="1800" dirty="0"/>
          </a:p>
          <a:p>
            <a:pPr marL="0" indent="0">
              <a:buNone/>
            </a:pPr>
            <a:r>
              <a:rPr lang="en-US" sz="1800" b="1" dirty="0" smtClean="0"/>
              <a:t>f)    Stem </a:t>
            </a:r>
            <a:r>
              <a:rPr lang="en-US" sz="1800" b="1" dirty="0" err="1"/>
              <a:t>gridle</a:t>
            </a:r>
            <a:r>
              <a:rPr lang="en-US" sz="1800" b="1" dirty="0"/>
              <a:t>: </a:t>
            </a:r>
            <a:endParaRPr lang="en-US" sz="1800" dirty="0"/>
          </a:p>
          <a:p>
            <a:r>
              <a:rPr lang="en-US" sz="1800" dirty="0"/>
              <a:t>High soil temperature causes stem scorches at the ground level (</a:t>
            </a:r>
            <a:r>
              <a:rPr lang="en-US" sz="1800" dirty="0" err="1"/>
              <a:t>eg</a:t>
            </a:r>
            <a:r>
              <a:rPr lang="en-US" sz="1800" dirty="0"/>
              <a:t>) cotton.</a:t>
            </a:r>
          </a:p>
          <a:p>
            <a:r>
              <a:rPr lang="en-US" sz="1800" dirty="0"/>
              <a:t/>
            </a:r>
            <a:br>
              <a:rPr lang="en-US" sz="1800" dirty="0"/>
            </a:br>
            <a:endParaRPr lang="en-US" sz="1800" dirty="0"/>
          </a:p>
          <a:p>
            <a:endParaRPr lang="en-US" sz="1800" dirty="0"/>
          </a:p>
        </p:txBody>
      </p:sp>
    </p:spTree>
    <p:extLst>
      <p:ext uri="{BB962C8B-B14F-4D97-AF65-F5344CB8AC3E}">
        <p14:creationId xmlns:p14="http://schemas.microsoft.com/office/powerpoint/2010/main" val="36324467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dirty="0" smtClean="0"/>
              <a:t>Growing season length. The growing season is defined as the period between the last spring frost and the first fall frost. A frost will generally occur when the minimum temperature is less than or equal to 32 °F (0 °C). Most annual crops are planted after the major risk of frost or freeze has passed. However, late frosts—particularly very late frosts—can damage both annual and perennial crops during the spring. Frosts or freezes with temperatures less than 30 °F (–1 °C) result in major damage to crops in the spring</a:t>
            </a:r>
            <a:endParaRPr lang="en-US" dirty="0"/>
          </a:p>
        </p:txBody>
      </p:sp>
    </p:spTree>
    <p:extLst>
      <p:ext uri="{BB962C8B-B14F-4D97-AF65-F5344CB8AC3E}">
        <p14:creationId xmlns:p14="http://schemas.microsoft.com/office/powerpoint/2010/main" val="23955803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609662479"/>
              </p:ext>
            </p:extLst>
          </p:nvPr>
        </p:nvGraphicFramePr>
        <p:xfrm>
          <a:off x="304801" y="1143000"/>
          <a:ext cx="8381999" cy="5555922"/>
        </p:xfrm>
        <a:graphic>
          <a:graphicData uri="http://schemas.openxmlformats.org/drawingml/2006/table">
            <a:tbl>
              <a:tblPr firstRow="1" firstCol="1" bandRow="1">
                <a:tableStyleId>{5940675A-B579-460E-94D1-54222C63F5DA}</a:tableStyleId>
              </a:tblPr>
              <a:tblGrid>
                <a:gridCol w="1469584"/>
                <a:gridCol w="1469584"/>
                <a:gridCol w="1469584"/>
                <a:gridCol w="1469584"/>
                <a:gridCol w="2503663"/>
              </a:tblGrid>
              <a:tr h="1064807">
                <a:tc>
                  <a:txBody>
                    <a:bodyPr/>
                    <a:lstStyle/>
                    <a:p>
                      <a:pPr marL="0" marR="0">
                        <a:lnSpc>
                          <a:spcPts val="1800"/>
                        </a:lnSpc>
                        <a:spcBef>
                          <a:spcPts val="0"/>
                        </a:spcBef>
                        <a:spcAft>
                          <a:spcPts val="0"/>
                        </a:spcAft>
                      </a:pPr>
                      <a:endParaRPr lang="en-US" sz="1400" b="1" dirty="0" smtClean="0">
                        <a:effectLst/>
                        <a:latin typeface="Arial" pitchFamily="34" charset="0"/>
                        <a:cs typeface="Arial" pitchFamily="34" charset="0"/>
                      </a:endParaRPr>
                    </a:p>
                    <a:p>
                      <a:pPr marL="0" marR="0">
                        <a:lnSpc>
                          <a:spcPts val="1800"/>
                        </a:lnSpc>
                        <a:spcBef>
                          <a:spcPts val="0"/>
                        </a:spcBef>
                        <a:spcAft>
                          <a:spcPts val="0"/>
                        </a:spcAft>
                      </a:pPr>
                      <a:r>
                        <a:rPr lang="en-US" sz="1400" b="1" dirty="0" err="1" smtClean="0">
                          <a:effectLst/>
                          <a:latin typeface="Arial" pitchFamily="34" charset="0"/>
                          <a:cs typeface="Arial" pitchFamily="34" charset="0"/>
                        </a:rPr>
                        <a:t>Megatherms</a:t>
                      </a:r>
                      <a:endParaRPr lang="en-US" sz="1400" b="1" dirty="0">
                        <a:effectLst/>
                        <a:latin typeface="Arial" pitchFamily="34" charset="0"/>
                        <a:ea typeface="Calibri"/>
                        <a:cs typeface="Arial" pitchFamily="34" charset="0"/>
                      </a:endParaRPr>
                    </a:p>
                  </a:txBody>
                  <a:tcPr marL="67889" marR="67889" marT="0" marB="0"/>
                </a:tc>
                <a:tc>
                  <a:txBody>
                    <a:bodyPr/>
                    <a:lstStyle/>
                    <a:p>
                      <a:pPr marL="0" marR="0">
                        <a:lnSpc>
                          <a:spcPts val="1800"/>
                        </a:lnSpc>
                        <a:spcBef>
                          <a:spcPts val="0"/>
                        </a:spcBef>
                        <a:spcAft>
                          <a:spcPts val="0"/>
                        </a:spcAft>
                      </a:pPr>
                      <a:endParaRPr lang="en-US" sz="1400" b="1" dirty="0" smtClean="0">
                        <a:effectLst/>
                        <a:latin typeface="Arial" pitchFamily="34" charset="0"/>
                        <a:cs typeface="Arial" pitchFamily="34" charset="0"/>
                      </a:endParaRPr>
                    </a:p>
                    <a:p>
                      <a:pPr marL="0" marR="0">
                        <a:lnSpc>
                          <a:spcPts val="1800"/>
                        </a:lnSpc>
                        <a:spcBef>
                          <a:spcPts val="0"/>
                        </a:spcBef>
                        <a:spcAft>
                          <a:spcPts val="0"/>
                        </a:spcAft>
                      </a:pPr>
                      <a:r>
                        <a:rPr lang="en-US" sz="1400" b="1" dirty="0" smtClean="0">
                          <a:effectLst/>
                          <a:latin typeface="Arial" pitchFamily="34" charset="0"/>
                          <a:cs typeface="Arial" pitchFamily="34" charset="0"/>
                        </a:rPr>
                        <a:t>Equatorial </a:t>
                      </a:r>
                      <a:r>
                        <a:rPr lang="en-US" sz="1400" b="1" dirty="0">
                          <a:effectLst/>
                          <a:latin typeface="Arial" pitchFamily="34" charset="0"/>
                          <a:cs typeface="Arial" pitchFamily="34" charset="0"/>
                        </a:rPr>
                        <a:t>and tropical</a:t>
                      </a:r>
                      <a:endParaRPr lang="en-US" sz="1400" b="1" dirty="0">
                        <a:effectLst/>
                        <a:latin typeface="Arial" pitchFamily="34" charset="0"/>
                        <a:ea typeface="Calibri"/>
                        <a:cs typeface="Arial" pitchFamily="34" charset="0"/>
                      </a:endParaRPr>
                    </a:p>
                  </a:txBody>
                  <a:tcPr marL="67889" marR="67889" marT="0" marB="0"/>
                </a:tc>
                <a:tc>
                  <a:txBody>
                    <a:bodyPr/>
                    <a:lstStyle/>
                    <a:p>
                      <a:pPr marL="0" marR="0">
                        <a:lnSpc>
                          <a:spcPts val="1800"/>
                        </a:lnSpc>
                        <a:spcBef>
                          <a:spcPts val="0"/>
                        </a:spcBef>
                        <a:spcAft>
                          <a:spcPts val="0"/>
                        </a:spcAft>
                      </a:pPr>
                      <a:endParaRPr lang="en-US" sz="1400" b="1" dirty="0" smtClean="0">
                        <a:effectLst/>
                        <a:latin typeface="Arial" pitchFamily="34" charset="0"/>
                        <a:cs typeface="Arial" pitchFamily="34" charset="0"/>
                      </a:endParaRPr>
                    </a:p>
                    <a:p>
                      <a:pPr marL="0" marR="0">
                        <a:lnSpc>
                          <a:spcPts val="1800"/>
                        </a:lnSpc>
                        <a:spcBef>
                          <a:spcPts val="0"/>
                        </a:spcBef>
                        <a:spcAft>
                          <a:spcPts val="0"/>
                        </a:spcAft>
                      </a:pPr>
                      <a:r>
                        <a:rPr lang="en-US" sz="1400" b="1" dirty="0" smtClean="0">
                          <a:effectLst/>
                          <a:latin typeface="Arial" pitchFamily="34" charset="0"/>
                          <a:cs typeface="Arial" pitchFamily="34" charset="0"/>
                        </a:rPr>
                        <a:t>High </a:t>
                      </a:r>
                      <a:r>
                        <a:rPr lang="en-US" sz="1400" b="1" dirty="0">
                          <a:effectLst/>
                          <a:latin typeface="Arial" pitchFamily="34" charset="0"/>
                          <a:cs typeface="Arial" pitchFamily="34" charset="0"/>
                        </a:rPr>
                        <a:t>temperature throughout the year</a:t>
                      </a:r>
                      <a:endParaRPr lang="en-US" sz="1400" b="1" dirty="0">
                        <a:effectLst/>
                        <a:latin typeface="Arial" pitchFamily="34" charset="0"/>
                        <a:ea typeface="Calibri"/>
                        <a:cs typeface="Arial" pitchFamily="34" charset="0"/>
                      </a:endParaRPr>
                    </a:p>
                  </a:txBody>
                  <a:tcPr marL="67889" marR="67889" marT="0" marB="0"/>
                </a:tc>
                <a:tc>
                  <a:txBody>
                    <a:bodyPr/>
                    <a:lstStyle/>
                    <a:p>
                      <a:pPr marL="0" marR="0">
                        <a:lnSpc>
                          <a:spcPts val="1800"/>
                        </a:lnSpc>
                        <a:spcBef>
                          <a:spcPts val="0"/>
                        </a:spcBef>
                        <a:spcAft>
                          <a:spcPts val="0"/>
                        </a:spcAft>
                      </a:pPr>
                      <a:endParaRPr lang="en-US" sz="1400" b="1" dirty="0" smtClean="0">
                        <a:effectLst/>
                        <a:latin typeface="Arial" pitchFamily="34" charset="0"/>
                        <a:cs typeface="Arial" pitchFamily="34" charset="0"/>
                      </a:endParaRPr>
                    </a:p>
                    <a:p>
                      <a:pPr marL="0" marR="0">
                        <a:lnSpc>
                          <a:spcPts val="1800"/>
                        </a:lnSpc>
                        <a:spcBef>
                          <a:spcPts val="0"/>
                        </a:spcBef>
                        <a:spcAft>
                          <a:spcPts val="0"/>
                        </a:spcAft>
                      </a:pPr>
                      <a:r>
                        <a:rPr lang="en-US" sz="1400" b="1" dirty="0" smtClean="0">
                          <a:effectLst/>
                          <a:latin typeface="Arial" pitchFamily="34" charset="0"/>
                          <a:cs typeface="Arial" pitchFamily="34" charset="0"/>
                        </a:rPr>
                        <a:t>Tropical </a:t>
                      </a:r>
                      <a:r>
                        <a:rPr lang="en-US" sz="1400" b="1" dirty="0">
                          <a:effectLst/>
                          <a:latin typeface="Arial" pitchFamily="34" charset="0"/>
                          <a:cs typeface="Arial" pitchFamily="34" charset="0"/>
                        </a:rPr>
                        <a:t>rain forests</a:t>
                      </a:r>
                      <a:endParaRPr lang="en-US" sz="1400" b="1" dirty="0">
                        <a:effectLst/>
                        <a:latin typeface="Arial" pitchFamily="34" charset="0"/>
                        <a:ea typeface="Calibri"/>
                        <a:cs typeface="Arial" pitchFamily="34" charset="0"/>
                      </a:endParaRPr>
                    </a:p>
                  </a:txBody>
                  <a:tcPr marL="67889" marR="67889" marT="0" marB="0"/>
                </a:tc>
                <a:tc>
                  <a:txBody>
                    <a:bodyPr/>
                    <a:lstStyle/>
                    <a:p>
                      <a:pPr marL="0" marR="0">
                        <a:lnSpc>
                          <a:spcPts val="1800"/>
                        </a:lnSpc>
                        <a:spcBef>
                          <a:spcPts val="0"/>
                        </a:spcBef>
                        <a:spcAft>
                          <a:spcPts val="0"/>
                        </a:spcAft>
                      </a:pPr>
                      <a:endParaRPr lang="en-US" sz="1400" b="1" dirty="0" smtClean="0">
                        <a:effectLst/>
                        <a:latin typeface="Arial" pitchFamily="34" charset="0"/>
                        <a:cs typeface="Arial" pitchFamily="34" charset="0"/>
                      </a:endParaRPr>
                    </a:p>
                    <a:p>
                      <a:pPr marL="0" marR="0">
                        <a:lnSpc>
                          <a:spcPts val="1800"/>
                        </a:lnSpc>
                        <a:spcBef>
                          <a:spcPts val="0"/>
                        </a:spcBef>
                        <a:spcAft>
                          <a:spcPts val="0"/>
                        </a:spcAft>
                      </a:pPr>
                      <a:r>
                        <a:rPr lang="en-US" sz="1400" b="1" dirty="0" smtClean="0">
                          <a:effectLst/>
                          <a:latin typeface="Arial" pitchFamily="34" charset="0"/>
                          <a:cs typeface="Arial" pitchFamily="34" charset="0"/>
                        </a:rPr>
                        <a:t>Tropical </a:t>
                      </a:r>
                      <a:r>
                        <a:rPr lang="en-US" sz="1400" b="1" dirty="0">
                          <a:effectLst/>
                          <a:latin typeface="Arial" pitchFamily="34" charset="0"/>
                          <a:cs typeface="Arial" pitchFamily="34" charset="0"/>
                        </a:rPr>
                        <a:t>crops like rubber, Cassava, Varieties of rice, etc.</a:t>
                      </a:r>
                      <a:endParaRPr lang="en-US" sz="1400" b="1" dirty="0">
                        <a:effectLst/>
                        <a:latin typeface="Arial" pitchFamily="34" charset="0"/>
                        <a:ea typeface="Calibri"/>
                        <a:cs typeface="Arial" pitchFamily="34" charset="0"/>
                      </a:endParaRPr>
                    </a:p>
                  </a:txBody>
                  <a:tcPr marL="67889" marR="67889" marT="0" marB="0"/>
                </a:tc>
              </a:tr>
              <a:tr h="1280926">
                <a:tc>
                  <a:txBody>
                    <a:bodyPr/>
                    <a:lstStyle/>
                    <a:p>
                      <a:pPr marL="0" marR="0">
                        <a:lnSpc>
                          <a:spcPts val="1800"/>
                        </a:lnSpc>
                        <a:spcBef>
                          <a:spcPts val="0"/>
                        </a:spcBef>
                        <a:spcAft>
                          <a:spcPts val="0"/>
                        </a:spcAft>
                      </a:pPr>
                      <a:endParaRPr lang="en-US" sz="1400" b="1" dirty="0" smtClean="0">
                        <a:effectLst/>
                        <a:latin typeface="Arial" pitchFamily="34" charset="0"/>
                        <a:cs typeface="Arial" pitchFamily="34" charset="0"/>
                      </a:endParaRPr>
                    </a:p>
                    <a:p>
                      <a:pPr marL="0" marR="0">
                        <a:lnSpc>
                          <a:spcPts val="1800"/>
                        </a:lnSpc>
                        <a:spcBef>
                          <a:spcPts val="0"/>
                        </a:spcBef>
                        <a:spcAft>
                          <a:spcPts val="0"/>
                        </a:spcAft>
                      </a:pPr>
                      <a:r>
                        <a:rPr lang="en-US" sz="1400" b="1" dirty="0" err="1" smtClean="0">
                          <a:effectLst/>
                          <a:latin typeface="Arial" pitchFamily="34" charset="0"/>
                          <a:cs typeface="Arial" pitchFamily="34" charset="0"/>
                        </a:rPr>
                        <a:t>Megatherms</a:t>
                      </a:r>
                      <a:endParaRPr lang="en-US" sz="1400" b="1" dirty="0">
                        <a:effectLst/>
                        <a:latin typeface="Arial" pitchFamily="34" charset="0"/>
                        <a:ea typeface="Calibri"/>
                        <a:cs typeface="Arial" pitchFamily="34" charset="0"/>
                      </a:endParaRPr>
                    </a:p>
                  </a:txBody>
                  <a:tcPr marL="67889" marR="67889" marT="0" marB="0"/>
                </a:tc>
                <a:tc>
                  <a:txBody>
                    <a:bodyPr/>
                    <a:lstStyle/>
                    <a:p>
                      <a:pPr marL="0" marR="0">
                        <a:lnSpc>
                          <a:spcPts val="1800"/>
                        </a:lnSpc>
                        <a:spcBef>
                          <a:spcPts val="0"/>
                        </a:spcBef>
                        <a:spcAft>
                          <a:spcPts val="0"/>
                        </a:spcAft>
                      </a:pPr>
                      <a:endParaRPr lang="en-US" sz="1400" b="1" dirty="0" smtClean="0">
                        <a:effectLst/>
                        <a:latin typeface="Arial" pitchFamily="34" charset="0"/>
                        <a:cs typeface="Arial" pitchFamily="34" charset="0"/>
                      </a:endParaRPr>
                    </a:p>
                    <a:p>
                      <a:pPr marL="0" marR="0">
                        <a:lnSpc>
                          <a:spcPts val="1800"/>
                        </a:lnSpc>
                        <a:spcBef>
                          <a:spcPts val="0"/>
                        </a:spcBef>
                        <a:spcAft>
                          <a:spcPts val="0"/>
                        </a:spcAft>
                      </a:pPr>
                      <a:r>
                        <a:rPr lang="en-US" sz="1400" b="1" dirty="0" smtClean="0">
                          <a:effectLst/>
                          <a:latin typeface="Arial" pitchFamily="34" charset="0"/>
                          <a:cs typeface="Arial" pitchFamily="34" charset="0"/>
                        </a:rPr>
                        <a:t>Tropical </a:t>
                      </a:r>
                      <a:r>
                        <a:rPr lang="en-US" sz="1400" b="1" dirty="0">
                          <a:effectLst/>
                          <a:latin typeface="Arial" pitchFamily="34" charset="0"/>
                          <a:cs typeface="Arial" pitchFamily="34" charset="0"/>
                        </a:rPr>
                        <a:t>and sub-tropical</a:t>
                      </a:r>
                      <a:endParaRPr lang="en-US" sz="1400" b="1" dirty="0">
                        <a:effectLst/>
                        <a:latin typeface="Arial" pitchFamily="34" charset="0"/>
                        <a:ea typeface="Calibri"/>
                        <a:cs typeface="Arial" pitchFamily="34" charset="0"/>
                      </a:endParaRPr>
                    </a:p>
                  </a:txBody>
                  <a:tcPr marL="67889" marR="67889" marT="0" marB="0"/>
                </a:tc>
                <a:tc>
                  <a:txBody>
                    <a:bodyPr/>
                    <a:lstStyle/>
                    <a:p>
                      <a:pPr marL="0" marR="0">
                        <a:lnSpc>
                          <a:spcPts val="1800"/>
                        </a:lnSpc>
                        <a:spcBef>
                          <a:spcPts val="0"/>
                        </a:spcBef>
                        <a:spcAft>
                          <a:spcPts val="0"/>
                        </a:spcAft>
                      </a:pPr>
                      <a:r>
                        <a:rPr lang="en-US" sz="1400" b="1" dirty="0">
                          <a:effectLst/>
                          <a:latin typeface="Arial" pitchFamily="34" charset="0"/>
                          <a:cs typeface="Arial" pitchFamily="34" charset="0"/>
                        </a:rPr>
                        <a:t>High temperature alternating with low temperature of winter</a:t>
                      </a:r>
                      <a:endParaRPr lang="en-US" sz="1400" b="1" dirty="0">
                        <a:effectLst/>
                        <a:latin typeface="Arial" pitchFamily="34" charset="0"/>
                        <a:ea typeface="Calibri"/>
                        <a:cs typeface="Arial" pitchFamily="34" charset="0"/>
                      </a:endParaRPr>
                    </a:p>
                  </a:txBody>
                  <a:tcPr marL="67889" marR="67889" marT="0" marB="0"/>
                </a:tc>
                <a:tc>
                  <a:txBody>
                    <a:bodyPr/>
                    <a:lstStyle/>
                    <a:p>
                      <a:pPr marL="0" marR="0">
                        <a:lnSpc>
                          <a:spcPts val="1800"/>
                        </a:lnSpc>
                        <a:spcBef>
                          <a:spcPts val="0"/>
                        </a:spcBef>
                        <a:spcAft>
                          <a:spcPts val="0"/>
                        </a:spcAft>
                      </a:pPr>
                      <a:endParaRPr lang="en-US" sz="1400" b="1" dirty="0" smtClean="0">
                        <a:effectLst/>
                        <a:latin typeface="Arial" pitchFamily="34" charset="0"/>
                        <a:cs typeface="Arial" pitchFamily="34" charset="0"/>
                      </a:endParaRPr>
                    </a:p>
                    <a:p>
                      <a:pPr marL="0" marR="0">
                        <a:lnSpc>
                          <a:spcPts val="1800"/>
                        </a:lnSpc>
                        <a:spcBef>
                          <a:spcPts val="0"/>
                        </a:spcBef>
                        <a:spcAft>
                          <a:spcPts val="0"/>
                        </a:spcAft>
                      </a:pPr>
                      <a:r>
                        <a:rPr lang="en-US" sz="1400" b="1" dirty="0" smtClean="0">
                          <a:effectLst/>
                          <a:latin typeface="Arial" pitchFamily="34" charset="0"/>
                          <a:cs typeface="Arial" pitchFamily="34" charset="0"/>
                        </a:rPr>
                        <a:t>Tropical </a:t>
                      </a:r>
                      <a:r>
                        <a:rPr lang="en-US" sz="1400" b="1" dirty="0">
                          <a:effectLst/>
                          <a:latin typeface="Arial" pitchFamily="34" charset="0"/>
                          <a:cs typeface="Arial" pitchFamily="34" charset="0"/>
                        </a:rPr>
                        <a:t>deciduous forests</a:t>
                      </a:r>
                      <a:endParaRPr lang="en-US" sz="1400" b="1" dirty="0">
                        <a:effectLst/>
                        <a:latin typeface="Arial" pitchFamily="34" charset="0"/>
                        <a:ea typeface="Calibri"/>
                        <a:cs typeface="Arial" pitchFamily="34" charset="0"/>
                      </a:endParaRPr>
                    </a:p>
                  </a:txBody>
                  <a:tcPr marL="67889" marR="67889" marT="0" marB="0"/>
                </a:tc>
                <a:tc>
                  <a:txBody>
                    <a:bodyPr/>
                    <a:lstStyle/>
                    <a:p>
                      <a:pPr marL="0" marR="0">
                        <a:lnSpc>
                          <a:spcPts val="1800"/>
                        </a:lnSpc>
                        <a:spcBef>
                          <a:spcPts val="0"/>
                        </a:spcBef>
                        <a:spcAft>
                          <a:spcPts val="0"/>
                        </a:spcAft>
                      </a:pPr>
                      <a:endParaRPr lang="en-US" sz="1400" b="1" dirty="0" smtClean="0">
                        <a:effectLst/>
                        <a:latin typeface="Arial" pitchFamily="34" charset="0"/>
                        <a:cs typeface="Arial" pitchFamily="34" charset="0"/>
                      </a:endParaRPr>
                    </a:p>
                    <a:p>
                      <a:pPr marL="0" marR="0">
                        <a:lnSpc>
                          <a:spcPts val="1800"/>
                        </a:lnSpc>
                        <a:spcBef>
                          <a:spcPts val="0"/>
                        </a:spcBef>
                        <a:spcAft>
                          <a:spcPts val="0"/>
                        </a:spcAft>
                      </a:pPr>
                      <a:r>
                        <a:rPr lang="en-US" sz="1400" b="1" dirty="0" smtClean="0">
                          <a:effectLst/>
                          <a:latin typeface="Arial" pitchFamily="34" charset="0"/>
                          <a:cs typeface="Arial" pitchFamily="34" charset="0"/>
                        </a:rPr>
                        <a:t>Sub-tropical </a:t>
                      </a:r>
                      <a:r>
                        <a:rPr lang="en-US" sz="1400" b="1" dirty="0">
                          <a:effectLst/>
                          <a:latin typeface="Arial" pitchFamily="34" charset="0"/>
                          <a:cs typeface="Arial" pitchFamily="34" charset="0"/>
                        </a:rPr>
                        <a:t>crops like maize, sorghum, etc.</a:t>
                      </a:r>
                      <a:endParaRPr lang="en-US" sz="1400" b="1" dirty="0">
                        <a:effectLst/>
                        <a:latin typeface="Arial" pitchFamily="34" charset="0"/>
                        <a:ea typeface="Calibri"/>
                        <a:cs typeface="Arial" pitchFamily="34" charset="0"/>
                      </a:endParaRPr>
                    </a:p>
                  </a:txBody>
                  <a:tcPr marL="67889" marR="67889" marT="0" marB="0"/>
                </a:tc>
              </a:tr>
              <a:tr h="1491222">
                <a:tc>
                  <a:txBody>
                    <a:bodyPr/>
                    <a:lstStyle/>
                    <a:p>
                      <a:pPr marL="0" marR="0">
                        <a:lnSpc>
                          <a:spcPts val="1800"/>
                        </a:lnSpc>
                        <a:spcBef>
                          <a:spcPts val="0"/>
                        </a:spcBef>
                        <a:spcAft>
                          <a:spcPts val="0"/>
                        </a:spcAft>
                      </a:pPr>
                      <a:endParaRPr lang="en-US" sz="1400" b="1" dirty="0" smtClean="0">
                        <a:effectLst/>
                        <a:latin typeface="Arial" pitchFamily="34" charset="0"/>
                        <a:cs typeface="Arial" pitchFamily="34" charset="0"/>
                      </a:endParaRPr>
                    </a:p>
                    <a:p>
                      <a:pPr marL="0" marR="0">
                        <a:lnSpc>
                          <a:spcPts val="1800"/>
                        </a:lnSpc>
                        <a:spcBef>
                          <a:spcPts val="0"/>
                        </a:spcBef>
                        <a:spcAft>
                          <a:spcPts val="0"/>
                        </a:spcAft>
                      </a:pPr>
                      <a:r>
                        <a:rPr lang="en-US" sz="1400" b="1" dirty="0" err="1" smtClean="0">
                          <a:effectLst/>
                          <a:latin typeface="Arial" pitchFamily="34" charset="0"/>
                          <a:cs typeface="Arial" pitchFamily="34" charset="0"/>
                        </a:rPr>
                        <a:t>Microtherms</a:t>
                      </a:r>
                      <a:endParaRPr lang="en-US" sz="1400" b="1" dirty="0">
                        <a:effectLst/>
                        <a:latin typeface="Arial" pitchFamily="34" charset="0"/>
                        <a:ea typeface="Calibri"/>
                        <a:cs typeface="Arial" pitchFamily="34" charset="0"/>
                      </a:endParaRPr>
                    </a:p>
                  </a:txBody>
                  <a:tcPr marL="67889" marR="67889" marT="0" marB="0"/>
                </a:tc>
                <a:tc>
                  <a:txBody>
                    <a:bodyPr/>
                    <a:lstStyle/>
                    <a:p>
                      <a:pPr marL="0" marR="0">
                        <a:lnSpc>
                          <a:spcPts val="1800"/>
                        </a:lnSpc>
                        <a:spcBef>
                          <a:spcPts val="0"/>
                        </a:spcBef>
                        <a:spcAft>
                          <a:spcPts val="0"/>
                        </a:spcAft>
                      </a:pPr>
                      <a:r>
                        <a:rPr lang="en-US" sz="1400" b="1" dirty="0">
                          <a:effectLst/>
                          <a:latin typeface="Arial" pitchFamily="34" charset="0"/>
                          <a:cs typeface="Arial" pitchFamily="34" charset="0"/>
                        </a:rPr>
                        <a:t>Temperate and high altitude plants (</a:t>
                      </a:r>
                      <a:r>
                        <a:rPr lang="en-US" sz="1400" b="1" dirty="0" err="1">
                          <a:effectLst/>
                          <a:latin typeface="Arial" pitchFamily="34" charset="0"/>
                          <a:cs typeface="Arial" pitchFamily="34" charset="0"/>
                        </a:rPr>
                        <a:t>upto</a:t>
                      </a:r>
                      <a:r>
                        <a:rPr lang="en-US" sz="1400" b="1" dirty="0">
                          <a:effectLst/>
                          <a:latin typeface="Arial" pitchFamily="34" charset="0"/>
                          <a:cs typeface="Arial" pitchFamily="34" charset="0"/>
                        </a:rPr>
                        <a:t> 12,000 </a:t>
                      </a:r>
                      <a:r>
                        <a:rPr lang="en-US" sz="1400" b="1" dirty="0" err="1">
                          <a:effectLst/>
                          <a:latin typeface="Arial" pitchFamily="34" charset="0"/>
                          <a:cs typeface="Arial" pitchFamily="34" charset="0"/>
                        </a:rPr>
                        <a:t>ft</a:t>
                      </a:r>
                      <a:r>
                        <a:rPr lang="en-US" sz="1400" b="1" dirty="0">
                          <a:effectLst/>
                          <a:latin typeface="Arial" pitchFamily="34" charset="0"/>
                          <a:cs typeface="Arial" pitchFamily="34" charset="0"/>
                        </a:rPr>
                        <a:t> of tropical and sub-tropical)</a:t>
                      </a:r>
                      <a:endParaRPr lang="en-US" sz="1400" b="1" dirty="0">
                        <a:effectLst/>
                        <a:latin typeface="Arial" pitchFamily="34" charset="0"/>
                        <a:ea typeface="Calibri"/>
                        <a:cs typeface="Arial" pitchFamily="34" charset="0"/>
                      </a:endParaRPr>
                    </a:p>
                  </a:txBody>
                  <a:tcPr marL="67889" marR="67889" marT="0" marB="0"/>
                </a:tc>
                <a:tc>
                  <a:txBody>
                    <a:bodyPr/>
                    <a:lstStyle/>
                    <a:p>
                      <a:pPr marL="0" marR="0">
                        <a:lnSpc>
                          <a:spcPts val="1800"/>
                        </a:lnSpc>
                        <a:spcBef>
                          <a:spcPts val="0"/>
                        </a:spcBef>
                        <a:spcAft>
                          <a:spcPts val="0"/>
                        </a:spcAft>
                      </a:pPr>
                      <a:endParaRPr lang="en-US" sz="1400" b="1" dirty="0" smtClean="0">
                        <a:effectLst/>
                        <a:latin typeface="Arial" pitchFamily="34" charset="0"/>
                        <a:cs typeface="Arial" pitchFamily="34" charset="0"/>
                      </a:endParaRPr>
                    </a:p>
                    <a:p>
                      <a:pPr marL="0" marR="0">
                        <a:lnSpc>
                          <a:spcPts val="1800"/>
                        </a:lnSpc>
                        <a:spcBef>
                          <a:spcPts val="0"/>
                        </a:spcBef>
                        <a:spcAft>
                          <a:spcPts val="0"/>
                        </a:spcAft>
                      </a:pPr>
                      <a:r>
                        <a:rPr lang="en-US" sz="1400" b="1" dirty="0" smtClean="0">
                          <a:effectLst/>
                          <a:latin typeface="Arial" pitchFamily="34" charset="0"/>
                          <a:cs typeface="Arial" pitchFamily="34" charset="0"/>
                        </a:rPr>
                        <a:t>Low </a:t>
                      </a:r>
                      <a:r>
                        <a:rPr lang="en-US" sz="1400" b="1" dirty="0">
                          <a:effectLst/>
                          <a:latin typeface="Arial" pitchFamily="34" charset="0"/>
                          <a:cs typeface="Arial" pitchFamily="34" charset="0"/>
                        </a:rPr>
                        <a:t>temperature</a:t>
                      </a:r>
                      <a:endParaRPr lang="en-US" sz="1400" b="1" dirty="0">
                        <a:effectLst/>
                        <a:latin typeface="Arial" pitchFamily="34" charset="0"/>
                        <a:ea typeface="Calibri"/>
                        <a:cs typeface="Arial" pitchFamily="34" charset="0"/>
                      </a:endParaRPr>
                    </a:p>
                  </a:txBody>
                  <a:tcPr marL="67889" marR="67889" marT="0" marB="0"/>
                </a:tc>
                <a:tc>
                  <a:txBody>
                    <a:bodyPr/>
                    <a:lstStyle/>
                    <a:p>
                      <a:pPr marL="0" marR="0">
                        <a:lnSpc>
                          <a:spcPts val="1800"/>
                        </a:lnSpc>
                        <a:spcBef>
                          <a:spcPts val="0"/>
                        </a:spcBef>
                        <a:spcAft>
                          <a:spcPts val="0"/>
                        </a:spcAft>
                      </a:pPr>
                      <a:endParaRPr lang="en-US" sz="1400" b="1" dirty="0" smtClean="0">
                        <a:effectLst/>
                        <a:latin typeface="Arial" pitchFamily="34" charset="0"/>
                        <a:cs typeface="Arial" pitchFamily="34" charset="0"/>
                      </a:endParaRPr>
                    </a:p>
                    <a:p>
                      <a:pPr marL="0" marR="0">
                        <a:lnSpc>
                          <a:spcPts val="1800"/>
                        </a:lnSpc>
                        <a:spcBef>
                          <a:spcPts val="0"/>
                        </a:spcBef>
                        <a:spcAft>
                          <a:spcPts val="0"/>
                        </a:spcAft>
                      </a:pPr>
                      <a:r>
                        <a:rPr lang="en-US" sz="1400" b="1" dirty="0" smtClean="0">
                          <a:effectLst/>
                          <a:latin typeface="Arial" pitchFamily="34" charset="0"/>
                          <a:cs typeface="Arial" pitchFamily="34" charset="0"/>
                        </a:rPr>
                        <a:t>Mixed </a:t>
                      </a:r>
                      <a:r>
                        <a:rPr lang="en-US" sz="1400" b="1" dirty="0">
                          <a:effectLst/>
                          <a:latin typeface="Arial" pitchFamily="34" charset="0"/>
                          <a:cs typeface="Arial" pitchFamily="34" charset="0"/>
                        </a:rPr>
                        <a:t>coniferous forests</a:t>
                      </a:r>
                      <a:endParaRPr lang="en-US" sz="1400" b="1" dirty="0">
                        <a:effectLst/>
                        <a:latin typeface="Arial" pitchFamily="34" charset="0"/>
                        <a:ea typeface="Calibri"/>
                        <a:cs typeface="Arial" pitchFamily="34" charset="0"/>
                      </a:endParaRPr>
                    </a:p>
                  </a:txBody>
                  <a:tcPr marL="67889" marR="67889" marT="0" marB="0"/>
                </a:tc>
                <a:tc>
                  <a:txBody>
                    <a:bodyPr/>
                    <a:lstStyle/>
                    <a:p>
                      <a:pPr marL="0" marR="0">
                        <a:lnSpc>
                          <a:spcPts val="1800"/>
                        </a:lnSpc>
                        <a:spcBef>
                          <a:spcPts val="0"/>
                        </a:spcBef>
                        <a:spcAft>
                          <a:spcPts val="0"/>
                        </a:spcAft>
                      </a:pPr>
                      <a:endParaRPr lang="en-US" sz="1400" b="1" dirty="0" smtClean="0">
                        <a:effectLst/>
                        <a:latin typeface="Arial" pitchFamily="34" charset="0"/>
                        <a:cs typeface="Arial" pitchFamily="34" charset="0"/>
                      </a:endParaRPr>
                    </a:p>
                    <a:p>
                      <a:pPr marL="0" marR="0">
                        <a:lnSpc>
                          <a:spcPts val="1800"/>
                        </a:lnSpc>
                        <a:spcBef>
                          <a:spcPts val="0"/>
                        </a:spcBef>
                        <a:spcAft>
                          <a:spcPts val="0"/>
                        </a:spcAft>
                      </a:pPr>
                      <a:r>
                        <a:rPr lang="en-US" sz="1400" b="1" dirty="0" smtClean="0">
                          <a:effectLst/>
                          <a:latin typeface="Arial" pitchFamily="34" charset="0"/>
                          <a:cs typeface="Arial" pitchFamily="34" charset="0"/>
                        </a:rPr>
                        <a:t>Temperate </a:t>
                      </a:r>
                      <a:r>
                        <a:rPr lang="en-US" sz="1400" b="1" dirty="0">
                          <a:effectLst/>
                          <a:latin typeface="Arial" pitchFamily="34" charset="0"/>
                          <a:cs typeface="Arial" pitchFamily="34" charset="0"/>
                        </a:rPr>
                        <a:t>crops like wheat, oats, potato etc.</a:t>
                      </a:r>
                      <a:endParaRPr lang="en-US" sz="1400" b="1" dirty="0">
                        <a:effectLst/>
                        <a:latin typeface="Arial" pitchFamily="34" charset="0"/>
                        <a:ea typeface="Calibri"/>
                        <a:cs typeface="Arial" pitchFamily="34" charset="0"/>
                      </a:endParaRPr>
                    </a:p>
                  </a:txBody>
                  <a:tcPr marL="67889" marR="67889" marT="0" marB="0"/>
                </a:tc>
              </a:tr>
              <a:tr h="1497045">
                <a:tc>
                  <a:txBody>
                    <a:bodyPr/>
                    <a:lstStyle/>
                    <a:p>
                      <a:pPr marL="0" marR="0">
                        <a:lnSpc>
                          <a:spcPts val="1800"/>
                        </a:lnSpc>
                        <a:spcBef>
                          <a:spcPts val="0"/>
                        </a:spcBef>
                        <a:spcAft>
                          <a:spcPts val="0"/>
                        </a:spcAft>
                      </a:pPr>
                      <a:endParaRPr lang="en-US" sz="1400" b="1" dirty="0" smtClean="0">
                        <a:effectLst/>
                        <a:latin typeface="Arial" pitchFamily="34" charset="0"/>
                        <a:cs typeface="Arial" pitchFamily="34" charset="0"/>
                      </a:endParaRPr>
                    </a:p>
                    <a:p>
                      <a:pPr marL="0" marR="0">
                        <a:lnSpc>
                          <a:spcPts val="1800"/>
                        </a:lnSpc>
                        <a:spcBef>
                          <a:spcPts val="0"/>
                        </a:spcBef>
                        <a:spcAft>
                          <a:spcPts val="0"/>
                        </a:spcAft>
                      </a:pPr>
                      <a:r>
                        <a:rPr lang="en-US" sz="1400" b="1" dirty="0" err="1" smtClean="0">
                          <a:effectLst/>
                          <a:latin typeface="Arial" pitchFamily="34" charset="0"/>
                          <a:cs typeface="Arial" pitchFamily="34" charset="0"/>
                        </a:rPr>
                        <a:t>Microtherms</a:t>
                      </a:r>
                      <a:endParaRPr lang="en-US" sz="1400" b="1" dirty="0">
                        <a:effectLst/>
                        <a:latin typeface="Arial" pitchFamily="34" charset="0"/>
                        <a:ea typeface="Calibri"/>
                        <a:cs typeface="Arial" pitchFamily="34" charset="0"/>
                      </a:endParaRPr>
                    </a:p>
                  </a:txBody>
                  <a:tcPr marL="67889" marR="67889" marT="0" marB="0"/>
                </a:tc>
                <a:tc>
                  <a:txBody>
                    <a:bodyPr/>
                    <a:lstStyle/>
                    <a:p>
                      <a:pPr marL="0" marR="0">
                        <a:lnSpc>
                          <a:spcPts val="1800"/>
                        </a:lnSpc>
                        <a:spcBef>
                          <a:spcPts val="0"/>
                        </a:spcBef>
                        <a:spcAft>
                          <a:spcPts val="0"/>
                        </a:spcAft>
                      </a:pPr>
                      <a:r>
                        <a:rPr lang="en-US" sz="1400" b="1">
                          <a:effectLst/>
                          <a:latin typeface="Arial" pitchFamily="34" charset="0"/>
                          <a:cs typeface="Arial" pitchFamily="34" charset="0"/>
                        </a:rPr>
                        <a:t>Aretic and Alpine regions (above 16,000 ft in tropics and 12,000 ft in temperature regions)</a:t>
                      </a:r>
                      <a:endParaRPr lang="en-US" sz="1400" b="1">
                        <a:effectLst/>
                        <a:latin typeface="Arial" pitchFamily="34" charset="0"/>
                        <a:ea typeface="Calibri"/>
                        <a:cs typeface="Arial" pitchFamily="34" charset="0"/>
                      </a:endParaRPr>
                    </a:p>
                  </a:txBody>
                  <a:tcPr marL="67889" marR="67889" marT="0" marB="0"/>
                </a:tc>
                <a:tc>
                  <a:txBody>
                    <a:bodyPr/>
                    <a:lstStyle/>
                    <a:p>
                      <a:pPr marL="0" marR="0">
                        <a:lnSpc>
                          <a:spcPts val="1800"/>
                        </a:lnSpc>
                        <a:spcBef>
                          <a:spcPts val="0"/>
                        </a:spcBef>
                        <a:spcAft>
                          <a:spcPts val="0"/>
                        </a:spcAft>
                      </a:pPr>
                      <a:endParaRPr lang="en-US" sz="1400" b="1" dirty="0" smtClean="0">
                        <a:effectLst/>
                        <a:latin typeface="Arial" pitchFamily="34" charset="0"/>
                        <a:cs typeface="Arial" pitchFamily="34" charset="0"/>
                      </a:endParaRPr>
                    </a:p>
                    <a:p>
                      <a:pPr marL="0" marR="0">
                        <a:lnSpc>
                          <a:spcPts val="1800"/>
                        </a:lnSpc>
                        <a:spcBef>
                          <a:spcPts val="0"/>
                        </a:spcBef>
                        <a:spcAft>
                          <a:spcPts val="0"/>
                        </a:spcAft>
                      </a:pPr>
                      <a:r>
                        <a:rPr lang="en-US" sz="1400" b="1" dirty="0" smtClean="0">
                          <a:effectLst/>
                          <a:latin typeface="Arial" pitchFamily="34" charset="0"/>
                          <a:cs typeface="Arial" pitchFamily="34" charset="0"/>
                        </a:rPr>
                        <a:t>Very </a:t>
                      </a:r>
                      <a:r>
                        <a:rPr lang="en-US" sz="1400" b="1" dirty="0">
                          <a:effectLst/>
                          <a:latin typeface="Arial" pitchFamily="34" charset="0"/>
                          <a:cs typeface="Arial" pitchFamily="34" charset="0"/>
                        </a:rPr>
                        <a:t>low temperature</a:t>
                      </a:r>
                      <a:endParaRPr lang="en-US" sz="1400" b="1" dirty="0">
                        <a:effectLst/>
                        <a:latin typeface="Arial" pitchFamily="34" charset="0"/>
                        <a:ea typeface="Calibri"/>
                        <a:cs typeface="Arial" pitchFamily="34" charset="0"/>
                      </a:endParaRPr>
                    </a:p>
                  </a:txBody>
                  <a:tcPr marL="67889" marR="67889" marT="0" marB="0"/>
                </a:tc>
                <a:tc>
                  <a:txBody>
                    <a:bodyPr/>
                    <a:lstStyle/>
                    <a:p>
                      <a:pPr marL="0" marR="0">
                        <a:lnSpc>
                          <a:spcPts val="1800"/>
                        </a:lnSpc>
                        <a:spcBef>
                          <a:spcPts val="0"/>
                        </a:spcBef>
                        <a:spcAft>
                          <a:spcPts val="0"/>
                        </a:spcAft>
                      </a:pPr>
                      <a:endParaRPr lang="en-US" sz="1400" b="1" dirty="0" smtClean="0">
                        <a:effectLst/>
                        <a:latin typeface="Arial" pitchFamily="34" charset="0"/>
                        <a:cs typeface="Arial" pitchFamily="34" charset="0"/>
                      </a:endParaRPr>
                    </a:p>
                    <a:p>
                      <a:pPr marL="0" marR="0">
                        <a:lnSpc>
                          <a:spcPts val="1800"/>
                        </a:lnSpc>
                        <a:spcBef>
                          <a:spcPts val="0"/>
                        </a:spcBef>
                        <a:spcAft>
                          <a:spcPts val="0"/>
                        </a:spcAft>
                      </a:pPr>
                      <a:r>
                        <a:rPr lang="en-US" sz="1400" b="1" dirty="0" smtClean="0">
                          <a:effectLst/>
                          <a:latin typeface="Arial" pitchFamily="34" charset="0"/>
                          <a:cs typeface="Arial" pitchFamily="34" charset="0"/>
                        </a:rPr>
                        <a:t>Alpine </a:t>
                      </a:r>
                      <a:r>
                        <a:rPr lang="en-US" sz="1400" b="1" dirty="0">
                          <a:effectLst/>
                          <a:latin typeface="Arial" pitchFamily="34" charset="0"/>
                          <a:cs typeface="Arial" pitchFamily="34" charset="0"/>
                        </a:rPr>
                        <a:t>vegetation</a:t>
                      </a:r>
                      <a:endParaRPr lang="en-US" sz="1400" b="1" dirty="0">
                        <a:effectLst/>
                        <a:latin typeface="Arial" pitchFamily="34" charset="0"/>
                        <a:ea typeface="Calibri"/>
                        <a:cs typeface="Arial" pitchFamily="34" charset="0"/>
                      </a:endParaRPr>
                    </a:p>
                  </a:txBody>
                  <a:tcPr marL="67889" marR="67889" marT="0" marB="0"/>
                </a:tc>
                <a:tc>
                  <a:txBody>
                    <a:bodyPr/>
                    <a:lstStyle/>
                    <a:p>
                      <a:pPr marL="0" marR="0">
                        <a:lnSpc>
                          <a:spcPts val="1800"/>
                        </a:lnSpc>
                        <a:spcBef>
                          <a:spcPts val="0"/>
                        </a:spcBef>
                        <a:spcAft>
                          <a:spcPts val="0"/>
                        </a:spcAft>
                      </a:pPr>
                      <a:endParaRPr lang="en-US" sz="1400" b="1" dirty="0" smtClean="0">
                        <a:effectLst/>
                        <a:latin typeface="Arial" pitchFamily="34" charset="0"/>
                        <a:cs typeface="Arial" pitchFamily="34" charset="0"/>
                      </a:endParaRPr>
                    </a:p>
                    <a:p>
                      <a:pPr marL="0" marR="0">
                        <a:lnSpc>
                          <a:spcPts val="1800"/>
                        </a:lnSpc>
                        <a:spcBef>
                          <a:spcPts val="0"/>
                        </a:spcBef>
                        <a:spcAft>
                          <a:spcPts val="0"/>
                        </a:spcAft>
                      </a:pPr>
                      <a:r>
                        <a:rPr lang="en-US" sz="1400" b="1" dirty="0" smtClean="0">
                          <a:effectLst/>
                          <a:latin typeface="Arial" pitchFamily="34" charset="0"/>
                          <a:cs typeface="Arial" pitchFamily="34" charset="0"/>
                        </a:rPr>
                        <a:t>Pines</a:t>
                      </a:r>
                      <a:r>
                        <a:rPr lang="en-US" sz="1400" b="1" dirty="0">
                          <a:effectLst/>
                          <a:latin typeface="Arial" pitchFamily="34" charset="0"/>
                          <a:cs typeface="Arial" pitchFamily="34" charset="0"/>
                        </a:rPr>
                        <a:t>, spruce, etc.</a:t>
                      </a:r>
                      <a:endParaRPr lang="en-US" sz="1400" b="1" dirty="0">
                        <a:effectLst/>
                        <a:latin typeface="Arial" pitchFamily="34" charset="0"/>
                        <a:ea typeface="Calibri"/>
                        <a:cs typeface="Arial" pitchFamily="34" charset="0"/>
                      </a:endParaRPr>
                    </a:p>
                  </a:txBody>
                  <a:tcPr marL="67889" marR="67889" marT="0" marB="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038510393"/>
              </p:ext>
            </p:extLst>
          </p:nvPr>
        </p:nvGraphicFramePr>
        <p:xfrm>
          <a:off x="304800" y="152400"/>
          <a:ext cx="8382000" cy="990600"/>
        </p:xfrm>
        <a:graphic>
          <a:graphicData uri="http://schemas.openxmlformats.org/drawingml/2006/table">
            <a:tbl>
              <a:tblPr firstRow="1" firstCol="1" bandRow="1">
                <a:tableStyleId>{5940675A-B579-460E-94D1-54222C63F5DA}</a:tableStyleId>
              </a:tblPr>
              <a:tblGrid>
                <a:gridCol w="1447800"/>
                <a:gridCol w="1524000"/>
                <a:gridCol w="1447800"/>
                <a:gridCol w="1524000"/>
                <a:gridCol w="2438400"/>
              </a:tblGrid>
              <a:tr h="990600">
                <a:tc>
                  <a:txBody>
                    <a:bodyPr/>
                    <a:lstStyle/>
                    <a:p>
                      <a:pPr marL="0" marR="0" algn="ctr">
                        <a:lnSpc>
                          <a:spcPts val="1800"/>
                        </a:lnSpc>
                        <a:spcBef>
                          <a:spcPts val="0"/>
                        </a:spcBef>
                        <a:spcAft>
                          <a:spcPts val="0"/>
                        </a:spcAft>
                      </a:pPr>
                      <a:endParaRPr lang="en-US" sz="1800" dirty="0" smtClean="0">
                        <a:effectLst/>
                      </a:endParaRPr>
                    </a:p>
                    <a:p>
                      <a:pPr marL="0" marR="0" algn="ctr">
                        <a:lnSpc>
                          <a:spcPts val="1800"/>
                        </a:lnSpc>
                        <a:spcBef>
                          <a:spcPts val="0"/>
                        </a:spcBef>
                        <a:spcAft>
                          <a:spcPts val="0"/>
                        </a:spcAft>
                      </a:pPr>
                      <a:r>
                        <a:rPr lang="en-US" sz="1800" dirty="0" smtClean="0">
                          <a:effectLst/>
                        </a:rPr>
                        <a:t>Class</a:t>
                      </a:r>
                      <a:endParaRPr lang="en-US" sz="1800" dirty="0">
                        <a:effectLst/>
                        <a:latin typeface="Calibri"/>
                        <a:ea typeface="Calibri"/>
                        <a:cs typeface="Times New Roman"/>
                      </a:endParaRPr>
                    </a:p>
                  </a:txBody>
                  <a:tcPr marL="68580" marR="68580" marT="0" marB="0"/>
                </a:tc>
                <a:tc>
                  <a:txBody>
                    <a:bodyPr/>
                    <a:lstStyle/>
                    <a:p>
                      <a:pPr marL="0" marR="0" algn="ctr">
                        <a:lnSpc>
                          <a:spcPts val="1800"/>
                        </a:lnSpc>
                        <a:spcBef>
                          <a:spcPts val="0"/>
                        </a:spcBef>
                        <a:spcAft>
                          <a:spcPts val="0"/>
                        </a:spcAft>
                      </a:pPr>
                      <a:endParaRPr lang="en-US" sz="1800" dirty="0" smtClean="0">
                        <a:effectLst/>
                      </a:endParaRPr>
                    </a:p>
                    <a:p>
                      <a:pPr marL="0" marR="0" algn="ctr">
                        <a:lnSpc>
                          <a:spcPts val="1800"/>
                        </a:lnSpc>
                        <a:spcBef>
                          <a:spcPts val="0"/>
                        </a:spcBef>
                        <a:spcAft>
                          <a:spcPts val="0"/>
                        </a:spcAft>
                      </a:pPr>
                      <a:r>
                        <a:rPr lang="en-US" sz="1800" dirty="0" smtClean="0">
                          <a:effectLst/>
                        </a:rPr>
                        <a:t>Region</a:t>
                      </a:r>
                      <a:endParaRPr lang="en-US" sz="1800" dirty="0">
                        <a:effectLst/>
                        <a:latin typeface="Calibri"/>
                        <a:ea typeface="Calibri"/>
                        <a:cs typeface="Times New Roman"/>
                      </a:endParaRPr>
                    </a:p>
                  </a:txBody>
                  <a:tcPr marL="68580" marR="68580" marT="0" marB="0"/>
                </a:tc>
                <a:tc>
                  <a:txBody>
                    <a:bodyPr/>
                    <a:lstStyle/>
                    <a:p>
                      <a:pPr marL="0" marR="0" algn="ctr">
                        <a:lnSpc>
                          <a:spcPts val="1800"/>
                        </a:lnSpc>
                        <a:spcBef>
                          <a:spcPts val="0"/>
                        </a:spcBef>
                        <a:spcAft>
                          <a:spcPts val="0"/>
                        </a:spcAft>
                      </a:pPr>
                      <a:endParaRPr lang="en-US" sz="1800" dirty="0" smtClean="0">
                        <a:effectLst/>
                      </a:endParaRPr>
                    </a:p>
                    <a:p>
                      <a:pPr marL="0" marR="0" algn="ctr">
                        <a:lnSpc>
                          <a:spcPts val="1800"/>
                        </a:lnSpc>
                        <a:spcBef>
                          <a:spcPts val="0"/>
                        </a:spcBef>
                        <a:spcAft>
                          <a:spcPts val="0"/>
                        </a:spcAft>
                      </a:pPr>
                      <a:r>
                        <a:rPr lang="en-US" sz="1800" dirty="0" smtClean="0">
                          <a:effectLst/>
                        </a:rPr>
                        <a:t>Temperature</a:t>
                      </a:r>
                      <a:endParaRPr lang="en-US" sz="1800" dirty="0">
                        <a:effectLst/>
                        <a:latin typeface="Calibri"/>
                        <a:ea typeface="Calibri"/>
                        <a:cs typeface="Times New Roman"/>
                      </a:endParaRPr>
                    </a:p>
                  </a:txBody>
                  <a:tcPr marL="68580" marR="68580" marT="0" marB="0"/>
                </a:tc>
                <a:tc>
                  <a:txBody>
                    <a:bodyPr/>
                    <a:lstStyle/>
                    <a:p>
                      <a:pPr marL="0" marR="0" algn="ctr">
                        <a:lnSpc>
                          <a:spcPts val="1800"/>
                        </a:lnSpc>
                        <a:spcBef>
                          <a:spcPts val="0"/>
                        </a:spcBef>
                        <a:spcAft>
                          <a:spcPts val="0"/>
                        </a:spcAft>
                      </a:pPr>
                      <a:endParaRPr lang="en-US" sz="1800" dirty="0" smtClean="0">
                        <a:effectLst/>
                      </a:endParaRPr>
                    </a:p>
                    <a:p>
                      <a:pPr marL="0" marR="0" algn="ctr">
                        <a:lnSpc>
                          <a:spcPts val="1800"/>
                        </a:lnSpc>
                        <a:spcBef>
                          <a:spcPts val="0"/>
                        </a:spcBef>
                        <a:spcAft>
                          <a:spcPts val="0"/>
                        </a:spcAft>
                      </a:pPr>
                      <a:r>
                        <a:rPr lang="en-US" sz="1800" dirty="0" smtClean="0">
                          <a:effectLst/>
                        </a:rPr>
                        <a:t>Type </a:t>
                      </a:r>
                      <a:r>
                        <a:rPr lang="en-US" sz="1800" dirty="0">
                          <a:effectLst/>
                        </a:rPr>
                        <a:t>of vegetation</a:t>
                      </a:r>
                      <a:endParaRPr lang="en-US" sz="1800" dirty="0">
                        <a:effectLst/>
                        <a:latin typeface="Calibri"/>
                        <a:ea typeface="Calibri"/>
                        <a:cs typeface="Times New Roman"/>
                      </a:endParaRPr>
                    </a:p>
                  </a:txBody>
                  <a:tcPr marL="68580" marR="68580" marT="0" marB="0"/>
                </a:tc>
                <a:tc>
                  <a:txBody>
                    <a:bodyPr/>
                    <a:lstStyle/>
                    <a:p>
                      <a:pPr marL="0" marR="0" algn="ctr">
                        <a:lnSpc>
                          <a:spcPts val="1800"/>
                        </a:lnSpc>
                        <a:spcBef>
                          <a:spcPts val="0"/>
                        </a:spcBef>
                        <a:spcAft>
                          <a:spcPts val="0"/>
                        </a:spcAft>
                      </a:pPr>
                      <a:r>
                        <a:rPr lang="en-US" sz="1800" dirty="0">
                          <a:effectLst/>
                        </a:rPr>
                        <a:t>Common crops cultivated</a:t>
                      </a:r>
                      <a:endParaRPr lang="en-US" sz="18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289147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r>
              <a:rPr lang="en-US" dirty="0" smtClean="0"/>
              <a:t>When temperature exceeds a crop’s optimum maximum, the crop experiences heat stress. A heat stress unit (HSU) is defined as the number of degrees the maximum daily air temperature is above the heat stress threshold times the number of days. For example, if the heat stress threshold is 90 °F (32 °C), and the maximum temperature is 94 °F (34 °C), then the number of heat stress units equals 4 F (2 C) HSU. Each day the maximum temperature reaches 94 °F (34 °C), an additional 4 F (2 C) HSUs are accumulated. Heat stress affects plants because as temperature increases, respiratory reaction rates speed up, using more of the photosynthetic compounds manufactured in a day. Also, with elevated maximum temperature, especially temperatures that exceed 100 °F (38 °C), plants require more water to maintain optimum water content in their tissues. If the soil cannot meet the additional water requirement, heat stress is compounded by an added water stress</a:t>
            </a:r>
            <a:endParaRPr lang="en-US" dirty="0"/>
          </a:p>
        </p:txBody>
      </p:sp>
    </p:spTree>
    <p:extLst>
      <p:ext uri="{BB962C8B-B14F-4D97-AF65-F5344CB8AC3E}">
        <p14:creationId xmlns:p14="http://schemas.microsoft.com/office/powerpoint/2010/main" val="33316554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t>Temperature </a:t>
            </a:r>
            <a:endParaRPr lang="en-US" dirty="0"/>
          </a:p>
        </p:txBody>
      </p:sp>
      <p:sp>
        <p:nvSpPr>
          <p:cNvPr id="3" name="Content Placeholder 2"/>
          <p:cNvSpPr>
            <a:spLocks noGrp="1"/>
          </p:cNvSpPr>
          <p:nvPr>
            <p:ph idx="1"/>
          </p:nvPr>
        </p:nvSpPr>
        <p:spPr>
          <a:xfrm>
            <a:off x="457200" y="1219200"/>
            <a:ext cx="8229600" cy="5486400"/>
          </a:xfrm>
        </p:spPr>
        <p:txBody>
          <a:bodyPr>
            <a:noAutofit/>
          </a:bodyPr>
          <a:lstStyle/>
          <a:p>
            <a:r>
              <a:rPr lang="en-US" sz="1800" dirty="0" smtClean="0"/>
              <a:t>temperature is the main variable that determines when a crop will grow. It also determines, along with precipitation and solar radiation, how well a crop will grow and how fast it will develop. </a:t>
            </a:r>
          </a:p>
          <a:p>
            <a:r>
              <a:rPr lang="en-US" sz="1800" dirty="0" smtClean="0"/>
              <a:t>There are four temperature thresholds, called th</a:t>
            </a:r>
            <a:r>
              <a:rPr lang="en-US" sz="1800" b="1" i="1" dirty="0" smtClean="0"/>
              <a:t>e cardinal temperatures, that define the growth of a crop:  </a:t>
            </a:r>
            <a:r>
              <a:rPr lang="en-US" sz="1800" dirty="0" smtClean="0"/>
              <a:t>Cardinal </a:t>
            </a:r>
            <a:r>
              <a:rPr lang="en-US" sz="1800" dirty="0"/>
              <a:t>temperature are those at which physiological process continue at such a rate so that it becomes critical for survival, growth and reproduction of plant.</a:t>
            </a:r>
          </a:p>
          <a:p>
            <a:r>
              <a:rPr lang="en-US" sz="1800" dirty="0" smtClean="0"/>
              <a:t>Or For </a:t>
            </a:r>
            <a:r>
              <a:rPr lang="en-US" sz="1800" dirty="0"/>
              <a:t>survival each plant has a minimum, optimum and maximum temperature which is called cardinal temperature.</a:t>
            </a:r>
          </a:p>
          <a:p>
            <a:endParaRPr lang="en-US" sz="1800" b="1" i="1" dirty="0" smtClean="0"/>
          </a:p>
          <a:p>
            <a:pPr marL="514350" indent="-514350">
              <a:buFont typeface="+mj-lt"/>
              <a:buAutoNum type="arabicPeriod"/>
            </a:pPr>
            <a:r>
              <a:rPr lang="en-US" sz="1800" dirty="0" smtClean="0"/>
              <a:t>the absolute minimum, </a:t>
            </a:r>
          </a:p>
          <a:p>
            <a:pPr marL="514350" indent="-514350">
              <a:buFont typeface="+mj-lt"/>
              <a:buAutoNum type="arabicPeriod"/>
            </a:pPr>
            <a:r>
              <a:rPr lang="en-US" sz="1800" dirty="0" smtClean="0"/>
              <a:t>the optimum minimum, </a:t>
            </a:r>
          </a:p>
          <a:p>
            <a:pPr marL="514350" indent="-514350">
              <a:buFont typeface="+mj-lt"/>
              <a:buAutoNum type="arabicPeriod"/>
            </a:pPr>
            <a:r>
              <a:rPr lang="en-US" sz="1800" dirty="0" smtClean="0"/>
              <a:t>the optimum maximum, and </a:t>
            </a:r>
          </a:p>
          <a:p>
            <a:pPr marL="514350" indent="-514350">
              <a:buFont typeface="+mj-lt"/>
              <a:buAutoNum type="arabicPeriod"/>
            </a:pPr>
            <a:r>
              <a:rPr lang="en-US" sz="1800" dirty="0" smtClean="0"/>
              <a:t>the absolute maximum. </a:t>
            </a:r>
          </a:p>
          <a:p>
            <a:r>
              <a:rPr lang="en-US" sz="1800" dirty="0" smtClean="0"/>
              <a:t>The absolute minimum and maximum temperatures define the coldest and hottest temperatures at which a crop will grow. Temperatures between the optimum minimum and maximum define the range of temperature where the crop performs the best. </a:t>
            </a:r>
            <a:endParaRPr lang="en-US" sz="1800" dirty="0"/>
          </a:p>
        </p:txBody>
      </p:sp>
    </p:spTree>
    <p:extLst>
      <p:ext uri="{BB962C8B-B14F-4D97-AF65-F5344CB8AC3E}">
        <p14:creationId xmlns:p14="http://schemas.microsoft.com/office/powerpoint/2010/main" val="513345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r>
              <a:rPr lang="en-US" dirty="0" smtClean="0"/>
              <a:t>t. Corn (</a:t>
            </a:r>
            <a:r>
              <a:rPr lang="en-US" dirty="0" err="1" smtClean="0"/>
              <a:t>Zea</a:t>
            </a:r>
            <a:r>
              <a:rPr lang="en-US" dirty="0" smtClean="0"/>
              <a:t> mays L.), for example, has an absolute minimum temperature of 50 °F (10 °C), an optimum minimum of 64 °F (18 °C), an optimum maximum of 91 °F (33 °C), and an absolute maximum of 117 °F (47 °C).</a:t>
            </a:r>
          </a:p>
          <a:p>
            <a:r>
              <a:rPr lang="en-US" dirty="0" smtClean="0"/>
              <a:t>. C3 crops, including wheat (</a:t>
            </a:r>
            <a:r>
              <a:rPr lang="en-US" dirty="0" err="1" smtClean="0"/>
              <a:t>Triticum</a:t>
            </a:r>
            <a:r>
              <a:rPr lang="en-US" dirty="0" smtClean="0"/>
              <a:t> </a:t>
            </a:r>
            <a:r>
              <a:rPr lang="en-US" dirty="0" err="1" smtClean="0"/>
              <a:t>aestivum</a:t>
            </a:r>
            <a:r>
              <a:rPr lang="en-US" dirty="0" smtClean="0"/>
              <a:t>), soybean (Glycine max, Merrill), and alfalfa (</a:t>
            </a:r>
            <a:r>
              <a:rPr lang="en-US" dirty="0" err="1" smtClean="0"/>
              <a:t>Medicago</a:t>
            </a:r>
            <a:r>
              <a:rPr lang="en-US" dirty="0" smtClean="0"/>
              <a:t> sativa), have absolute minimum temperatures ranging from 36 to 41 °F (2 to 5 °C), optimum minimums from 59 to 68 °F (15 to 20 °C), optimum maximums from 73 to 91 °F (23 to 33 °C), and absolute maximums from 81 to 100 °F (27 to 38 °C).</a:t>
            </a:r>
            <a:endParaRPr lang="en-US" dirty="0"/>
          </a:p>
        </p:txBody>
      </p:sp>
    </p:spTree>
    <p:extLst>
      <p:ext uri="{BB962C8B-B14F-4D97-AF65-F5344CB8AC3E}">
        <p14:creationId xmlns:p14="http://schemas.microsoft.com/office/powerpoint/2010/main" val="964713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Effects of temperature</a:t>
            </a:r>
            <a:endParaRPr lang="en-US" dirty="0"/>
          </a:p>
        </p:txBody>
      </p:sp>
      <p:sp>
        <p:nvSpPr>
          <p:cNvPr id="3" name="Content Placeholder 2"/>
          <p:cNvSpPr>
            <a:spLocks noGrp="1"/>
          </p:cNvSpPr>
          <p:nvPr>
            <p:ph idx="1"/>
          </p:nvPr>
        </p:nvSpPr>
        <p:spPr/>
        <p:txBody>
          <a:bodyPr>
            <a:normAutofit fontScale="62500" lnSpcReduction="20000"/>
          </a:bodyPr>
          <a:lstStyle/>
          <a:p>
            <a:r>
              <a:rPr lang="en-US" dirty="0"/>
              <a:t>. Photosynthesis :</a:t>
            </a:r>
          </a:p>
          <a:p>
            <a:r>
              <a:rPr lang="en-US" dirty="0"/>
              <a:t>The effect of temperature on the rate of photosynthesis is little than on other processes. Very high and very low temperatures effect the photosynthetic rate adversely. According to </a:t>
            </a:r>
            <a:r>
              <a:rPr lang="en-US" dirty="0" err="1"/>
              <a:t>mathaei</a:t>
            </a:r>
            <a:r>
              <a:rPr lang="en-US" dirty="0"/>
              <a:t> (1904) the rate of photosynthesis increases with the rise in temperature from 5</a:t>
            </a:r>
            <a:r>
              <a:rPr lang="en-US" baseline="30000" dirty="0"/>
              <a:t>0</a:t>
            </a:r>
            <a:r>
              <a:rPr lang="en-US" dirty="0"/>
              <a:t> to 37</a:t>
            </a:r>
            <a:r>
              <a:rPr lang="en-US" baseline="30000" dirty="0"/>
              <a:t>0</a:t>
            </a:r>
            <a:r>
              <a:rPr lang="en-US" dirty="0"/>
              <a:t>C beyond which there is a rapid fall. Between 5</a:t>
            </a:r>
            <a:r>
              <a:rPr lang="en-US" baseline="30000" dirty="0"/>
              <a:t>0</a:t>
            </a:r>
            <a:r>
              <a:rPr lang="en-US" dirty="0"/>
              <a:t> to 37</a:t>
            </a:r>
            <a:r>
              <a:rPr lang="en-US" baseline="30000" dirty="0"/>
              <a:t>0</a:t>
            </a:r>
            <a:r>
              <a:rPr lang="en-US" dirty="0"/>
              <a:t>C, the rate of photosynthesis is doubled for every 10</a:t>
            </a:r>
            <a:r>
              <a:rPr lang="en-US" baseline="30000" dirty="0"/>
              <a:t>0</a:t>
            </a:r>
            <a:r>
              <a:rPr lang="en-US" dirty="0"/>
              <a:t>C increase in temperature. In desert and C</a:t>
            </a:r>
            <a:r>
              <a:rPr lang="en-US" baseline="-25000" dirty="0"/>
              <a:t>4</a:t>
            </a:r>
            <a:r>
              <a:rPr lang="en-US" dirty="0"/>
              <a:t> plants photosynthesis may run relatively at high temperature.</a:t>
            </a:r>
          </a:p>
          <a:p>
            <a:r>
              <a:rPr lang="en-US" dirty="0" smtClean="0"/>
              <a:t>Respiration </a:t>
            </a:r>
            <a:r>
              <a:rPr lang="en-US" dirty="0"/>
              <a:t>:</a:t>
            </a:r>
          </a:p>
          <a:p>
            <a:r>
              <a:rPr lang="en-US" dirty="0"/>
              <a:t>The rate of respiration increases with the rise of temperature up to a certain level, but beyond the optimum limit the respiration rate shows marked decrease. The rate of respiration becomes doubled at the increase of 10</a:t>
            </a:r>
            <a:r>
              <a:rPr lang="en-US" baseline="30000" dirty="0"/>
              <a:t>0</a:t>
            </a:r>
            <a:r>
              <a:rPr lang="en-US" dirty="0"/>
              <a:t>C above the optimum temperature provided other factors are favorable. In fact, respiration continues to increase after gross photosynthesis has reached its limitation by CO</a:t>
            </a:r>
            <a:r>
              <a:rPr lang="en-US" baseline="-25000" dirty="0"/>
              <a:t>2</a:t>
            </a:r>
            <a:r>
              <a:rPr lang="en-US" dirty="0"/>
              <a:t> diffusion and enzyme kinetics. Thus the net photosynthesis is reduced (Fig. 3 </a:t>
            </a:r>
            <a:r>
              <a:rPr lang="en-US" dirty="0" smtClean="0"/>
              <a:t>)</a:t>
            </a:r>
            <a:endParaRPr lang="en-US" dirty="0"/>
          </a:p>
        </p:txBody>
      </p:sp>
    </p:spTree>
    <p:extLst>
      <p:ext uri="{BB962C8B-B14F-4D97-AF65-F5344CB8AC3E}">
        <p14:creationId xmlns:p14="http://schemas.microsoft.com/office/powerpoint/2010/main" val="37393469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Temperature Stress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Temperature stress. Crops experience stress from both heat and cold. Heat stress mostly occurs in the summer, while cold stress occurs in the spring and fall, usually when crops are being established or maturing. </a:t>
            </a:r>
          </a:p>
          <a:p>
            <a:pPr marL="0" indent="0">
              <a:buNone/>
            </a:pPr>
            <a:r>
              <a:rPr lang="en-US" dirty="0" smtClean="0"/>
              <a:t>(1) Low </a:t>
            </a:r>
            <a:r>
              <a:rPr lang="en-US" dirty="0"/>
              <a:t>temperature injury </a:t>
            </a:r>
            <a:br>
              <a:rPr lang="en-US" dirty="0"/>
            </a:br>
            <a:r>
              <a:rPr lang="en-US" dirty="0"/>
              <a:t>(2) High temperature injury </a:t>
            </a:r>
            <a:br>
              <a:rPr lang="en-US" dirty="0"/>
            </a:br>
            <a:endParaRPr lang="en-US" dirty="0"/>
          </a:p>
          <a:p>
            <a:r>
              <a:rPr lang="en-US" b="1" dirty="0"/>
              <a:t>1) Low temperature:  </a:t>
            </a:r>
            <a:endParaRPr lang="en-US" dirty="0"/>
          </a:p>
          <a:p>
            <a:r>
              <a:rPr lang="en-US" dirty="0"/>
              <a:t>Low temperature affects several aspects of crop growth </a:t>
            </a:r>
            <a:r>
              <a:rPr lang="en-US" i="1" dirty="0"/>
              <a:t>viz</a:t>
            </a:r>
            <a:r>
              <a:rPr lang="en-US" dirty="0"/>
              <a:t>., survival, cell division, photosynthesis, water transport, growth and finally yield.</a:t>
            </a:r>
          </a:p>
          <a:p>
            <a:r>
              <a:rPr lang="en-US" dirty="0" smtClean="0"/>
              <a:t/>
            </a:r>
            <a:br>
              <a:rPr lang="en-US" dirty="0" smtClean="0"/>
            </a:br>
            <a:endParaRPr lang="en-US" dirty="0"/>
          </a:p>
        </p:txBody>
      </p:sp>
    </p:spTree>
    <p:extLst>
      <p:ext uri="{BB962C8B-B14F-4D97-AF65-F5344CB8AC3E}">
        <p14:creationId xmlns:p14="http://schemas.microsoft.com/office/powerpoint/2010/main" val="4112203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729019085"/>
              </p:ext>
            </p:extLst>
          </p:nvPr>
        </p:nvGraphicFramePr>
        <p:xfrm>
          <a:off x="533400" y="381000"/>
          <a:ext cx="8229600" cy="6019800"/>
        </p:xfrm>
        <a:graphic>
          <a:graphicData uri="http://schemas.openxmlformats.org/drawingml/2006/table">
            <a:tbl>
              <a:tblPr firstRow="1" bandRow="1">
                <a:tableStyleId>{5940675A-B579-460E-94D1-54222C63F5DA}</a:tableStyleId>
              </a:tblPr>
              <a:tblGrid>
                <a:gridCol w="4114800"/>
                <a:gridCol w="4114800"/>
              </a:tblGrid>
              <a:tr h="1808651">
                <a:tc>
                  <a:txBody>
                    <a:bodyPr/>
                    <a:lstStyle/>
                    <a:p>
                      <a:pPr algn="ctr"/>
                      <a:r>
                        <a:rPr lang="en-US" sz="1600" dirty="0">
                          <a:effectLst/>
                        </a:rPr>
                        <a:t>Chilling injury</a:t>
                      </a:r>
                      <a:endParaRPr lang="en-US" sz="1600" dirty="0"/>
                    </a:p>
                  </a:txBody>
                  <a:tcPr marL="28575" marR="28575" marT="28575" marB="28575" anchor="ctr"/>
                </a:tc>
                <a:tc>
                  <a:txBody>
                    <a:bodyPr/>
                    <a:lstStyle/>
                    <a:p>
                      <a:pPr algn="ctr"/>
                      <a:r>
                        <a:rPr lang="en-US" sz="1600" dirty="0">
                          <a:effectLst/>
                        </a:rPr>
                        <a:t>If the plants grown in hot temperature are exposed to low temperature, they will be killed (or) severely injured. When the night temperature is below 15°C field crops may show yellowing symptoms (</a:t>
                      </a:r>
                      <a:r>
                        <a:rPr lang="en-US" sz="1600" dirty="0" err="1">
                          <a:effectLst/>
                        </a:rPr>
                        <a:t>eg</a:t>
                      </a:r>
                      <a:r>
                        <a:rPr lang="en-US" sz="1600" dirty="0">
                          <a:effectLst/>
                        </a:rPr>
                        <a:t>) Tropical annuals.</a:t>
                      </a:r>
                      <a:endParaRPr lang="en-US" sz="1600" dirty="0"/>
                    </a:p>
                  </a:txBody>
                  <a:tcPr marL="28575" marR="28575" marT="28575" marB="28575" anchor="ctr"/>
                </a:tc>
              </a:tr>
              <a:tr h="1727739">
                <a:tc>
                  <a:txBody>
                    <a:bodyPr/>
                    <a:lstStyle/>
                    <a:p>
                      <a:pPr algn="ctr"/>
                      <a:r>
                        <a:rPr lang="en-US" sz="1600">
                          <a:effectLst/>
                        </a:rPr>
                        <a:t>Freezing injury</a:t>
                      </a:r>
                      <a:endParaRPr lang="en-US" sz="1600"/>
                    </a:p>
                  </a:txBody>
                  <a:tcPr marL="28575" marR="28575" marT="28575" marB="28575" anchor="ctr"/>
                </a:tc>
                <a:tc>
                  <a:txBody>
                    <a:bodyPr/>
                    <a:lstStyle/>
                    <a:p>
                      <a:pPr algn="ctr"/>
                      <a:r>
                        <a:rPr lang="en-US" sz="1600">
                          <a:effectLst/>
                        </a:rPr>
                        <a:t>When the plants are exposed to how temperature, water freezes into ice crystals in the intercellular spaces. </a:t>
                      </a:r>
                      <a:br>
                        <a:rPr lang="en-US" sz="1600">
                          <a:effectLst/>
                        </a:rPr>
                      </a:br>
                      <a:r>
                        <a:rPr lang="en-US" sz="1600">
                          <a:effectLst/>
                        </a:rPr>
                        <a:t>(eg) Cell dehydration </a:t>
                      </a:r>
                      <a:br>
                        <a:rPr lang="en-US" sz="1600">
                          <a:effectLst/>
                        </a:rPr>
                      </a:br>
                      <a:r>
                        <a:rPr lang="en-US" sz="1600">
                          <a:effectLst/>
                        </a:rPr>
                        <a:t>Temperate crops (potato, tea etc.,)</a:t>
                      </a:r>
                      <a:endParaRPr lang="en-US" sz="1600"/>
                    </a:p>
                  </a:txBody>
                  <a:tcPr marL="28575" marR="28575" marT="28575" marB="28575" anchor="ctr"/>
                </a:tc>
              </a:tr>
              <a:tr h="1415823">
                <a:tc>
                  <a:txBody>
                    <a:bodyPr/>
                    <a:lstStyle/>
                    <a:p>
                      <a:pPr algn="ctr"/>
                      <a:r>
                        <a:rPr lang="en-US" sz="1600">
                          <a:effectLst/>
                        </a:rPr>
                        <a:t>Suffocation</a:t>
                      </a:r>
                      <a:endParaRPr lang="en-US" sz="1600"/>
                    </a:p>
                  </a:txBody>
                  <a:tcPr marL="28575" marR="28575" marT="28575" marB="28575" anchor="ctr"/>
                </a:tc>
                <a:tc>
                  <a:txBody>
                    <a:bodyPr/>
                    <a:lstStyle/>
                    <a:p>
                      <a:pPr algn="ctr"/>
                      <a:r>
                        <a:rPr lang="en-US" sz="1600">
                          <a:effectLst/>
                        </a:rPr>
                        <a:t>Formation of thick cover of ice/snow on the soil surface presents the entry of oxygen and crop suffers. This presents the respiration and lead to accumulation of harmful substances.</a:t>
                      </a:r>
                      <a:endParaRPr lang="en-US" sz="1600"/>
                    </a:p>
                  </a:txBody>
                  <a:tcPr marL="28575" marR="28575" marT="28575" marB="28575" anchor="ctr"/>
                </a:tc>
              </a:tr>
              <a:tr h="1067587">
                <a:tc>
                  <a:txBody>
                    <a:bodyPr/>
                    <a:lstStyle/>
                    <a:p>
                      <a:pPr algn="ctr"/>
                      <a:r>
                        <a:rPr lang="en-US" sz="1600">
                          <a:effectLst/>
                        </a:rPr>
                        <a:t>Heaving</a:t>
                      </a:r>
                      <a:endParaRPr lang="en-US" sz="1600"/>
                    </a:p>
                  </a:txBody>
                  <a:tcPr marL="28575" marR="28575" marT="28575" marB="28575" anchor="ctr"/>
                </a:tc>
                <a:tc>
                  <a:txBody>
                    <a:bodyPr/>
                    <a:lstStyle/>
                    <a:p>
                      <a:pPr algn="ctr"/>
                      <a:r>
                        <a:rPr lang="en-US" sz="1600" dirty="0">
                          <a:effectLst/>
                        </a:rPr>
                        <a:t>Lifting of plants along with soil from its actual position by ice, crystals. This is a mechanical lifting.</a:t>
                      </a:r>
                      <a:endParaRPr lang="en-US" sz="1600" dirty="0"/>
                    </a:p>
                  </a:txBody>
                  <a:tcPr marL="28575" marR="28575" marT="28575" marB="28575" anchor="ctr"/>
                </a:tc>
              </a:tr>
            </a:tbl>
          </a:graphicData>
        </a:graphic>
      </p:graphicFrame>
    </p:spTree>
    <p:extLst>
      <p:ext uri="{BB962C8B-B14F-4D97-AF65-F5344CB8AC3E}">
        <p14:creationId xmlns:p14="http://schemas.microsoft.com/office/powerpoint/2010/main" val="2745847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temperature effects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When temperature exceeds a crop’s optimum maximum, the crop experiences heat stress. A heat stress unit (HSU) is defined as the number of degrees the maximum daily air temperature is above the heat stress threshold times the number of days. For example, if the heat stress threshold is 90 °F (32 °C), and the maximum temperature is 94 °F (34 °C), then the number of heat stress units equals 4 F (2 C) HSU. Each day the maximum temperature reaches 94 °F (34 °C), an additional 4 F (2 C) HSUs are accumulated. </a:t>
            </a:r>
            <a:endParaRPr lang="en-US" dirty="0"/>
          </a:p>
        </p:txBody>
      </p:sp>
    </p:spTree>
    <p:extLst>
      <p:ext uri="{BB962C8B-B14F-4D97-AF65-F5344CB8AC3E}">
        <p14:creationId xmlns:p14="http://schemas.microsoft.com/office/powerpoint/2010/main" val="13034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Heat stress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Heat stress affects plants because as temperature increases, respiratory reaction rates speed up, using more of the photosynthetic compounds manufactured in a day. Also, with elevated maximum temperature, especially temperatures that exceed 100 °F (38 °C), plants require more water to maintain optimum water content in their tissues. If the soil cannot meet the additional water requirement, heat stress is compounded by an added water stress.</a:t>
            </a:r>
            <a:endParaRPr lang="en-US" dirty="0"/>
          </a:p>
        </p:txBody>
      </p:sp>
    </p:spTree>
    <p:extLst>
      <p:ext uri="{BB962C8B-B14F-4D97-AF65-F5344CB8AC3E}">
        <p14:creationId xmlns:p14="http://schemas.microsoft.com/office/powerpoint/2010/main" val="115610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fontScale="55000" lnSpcReduction="20000"/>
          </a:bodyPr>
          <a:lstStyle/>
          <a:p>
            <a:r>
              <a:rPr lang="en-US" b="1" dirty="0"/>
              <a:t>HIGH TEMPERATURE INJURIES</a:t>
            </a:r>
            <a:r>
              <a:rPr lang="en-US" dirty="0"/>
              <a:t>        </a:t>
            </a:r>
            <a:r>
              <a:rPr lang="en-US" dirty="0" smtClean="0"/>
              <a:t/>
            </a:r>
            <a:br>
              <a:rPr lang="en-US" dirty="0" smtClean="0"/>
            </a:br>
            <a:r>
              <a:rPr lang="en-US" dirty="0"/>
              <a:t>High temperature adversely affects mineral nutrition, shoot growth and pollen development resulting in low </a:t>
            </a:r>
            <a:r>
              <a:rPr lang="en-US" dirty="0" err="1"/>
              <a:t>yield.The</a:t>
            </a:r>
            <a:r>
              <a:rPr lang="en-US" dirty="0"/>
              <a:t> critical temperature above which plants gets killed is called thermal ‘death point’.</a:t>
            </a:r>
          </a:p>
          <a:p>
            <a:r>
              <a:rPr lang="en-US" dirty="0"/>
              <a:t>The temperature above 50°C may kill many annual crops. –</a:t>
            </a:r>
          </a:p>
          <a:p>
            <a:r>
              <a:rPr lang="en-US" dirty="0"/>
              <a:t>The limit varies with plants; shade loving plants are killed at lower temperature.</a:t>
            </a:r>
          </a:p>
          <a:p>
            <a:pPr marL="514350" indent="-514350">
              <a:buFont typeface="+mj-lt"/>
              <a:buAutoNum type="alphaLcParenR"/>
            </a:pPr>
            <a:r>
              <a:rPr lang="en-US" b="1" dirty="0"/>
              <a:t>Mineral Nutrition</a:t>
            </a:r>
            <a:endParaRPr lang="en-US" dirty="0"/>
          </a:p>
          <a:p>
            <a:r>
              <a:rPr lang="en-US" dirty="0"/>
              <a:t>High temperature stress causes reduction in absorption and subsequent assimilation of nutrients.</a:t>
            </a:r>
          </a:p>
          <a:p>
            <a:r>
              <a:rPr lang="en-US" dirty="0"/>
              <a:t>Absorption of calcium is reduced at temperature of 28º C in Maize.</a:t>
            </a:r>
          </a:p>
          <a:p>
            <a:r>
              <a:rPr lang="en-US" dirty="0"/>
              <a:t>Nutrient uptake is affected by both soil and air temperature in rice.</a:t>
            </a:r>
          </a:p>
          <a:p>
            <a:r>
              <a:rPr lang="en-US" dirty="0"/>
              <a:t>Nitrate </a:t>
            </a:r>
            <a:r>
              <a:rPr lang="en-US" dirty="0" err="1"/>
              <a:t>reductase</a:t>
            </a:r>
            <a:r>
              <a:rPr lang="en-US" dirty="0"/>
              <a:t> activity decrease under high </a:t>
            </a:r>
            <a:r>
              <a:rPr lang="en-US" dirty="0" smtClean="0"/>
              <a:t>temperature.</a:t>
            </a:r>
          </a:p>
          <a:p>
            <a:pPr marL="0" indent="0">
              <a:buNone/>
            </a:pPr>
            <a:r>
              <a:rPr lang="en-US" b="1" dirty="0" smtClean="0"/>
              <a:t>b)    Shoot </a:t>
            </a:r>
            <a:r>
              <a:rPr lang="en-US" b="1" dirty="0"/>
              <a:t>growth</a:t>
            </a:r>
            <a:endParaRPr lang="en-US" dirty="0"/>
          </a:p>
          <a:p>
            <a:r>
              <a:rPr lang="en-US" dirty="0"/>
              <a:t>High temperature, even for short period, affects crop growth especially in temperate crops like wheat.</a:t>
            </a:r>
          </a:p>
          <a:p>
            <a:r>
              <a:rPr lang="en-US" dirty="0"/>
              <a:t>High air temperature reduces the growth of shoots and in turn reduces root growth.</a:t>
            </a:r>
          </a:p>
          <a:p>
            <a:r>
              <a:rPr lang="en-US" dirty="0"/>
              <a:t>High soil temperature is more crucial as damage to the roots is severe resulting in substantial reduction in shoot growth.</a:t>
            </a:r>
          </a:p>
          <a:p>
            <a:r>
              <a:rPr lang="en-US" dirty="0"/>
              <a:t>High temperature at 38º C in rice reduced plant height, root elongation and smaller roots.</a:t>
            </a:r>
          </a:p>
          <a:p>
            <a:endParaRPr lang="en-US" dirty="0"/>
          </a:p>
        </p:txBody>
      </p:sp>
    </p:spTree>
    <p:extLst>
      <p:ext uri="{BB962C8B-B14F-4D97-AF65-F5344CB8AC3E}">
        <p14:creationId xmlns:p14="http://schemas.microsoft.com/office/powerpoint/2010/main" val="12761660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TotalTime>
  <Words>1206</Words>
  <Application>Microsoft Office PowerPoint</Application>
  <PresentationFormat>On-screen Show (4:3)</PresentationFormat>
  <Paragraphs>109</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Climatic factors of agriculture</vt:lpstr>
      <vt:lpstr>Temperature </vt:lpstr>
      <vt:lpstr>PowerPoint Presentation</vt:lpstr>
      <vt:lpstr>Effects of temperature</vt:lpstr>
      <vt:lpstr>Temperature Stress</vt:lpstr>
      <vt:lpstr>PowerPoint Presentation</vt:lpstr>
      <vt:lpstr>High temperature effects</vt:lpstr>
      <vt:lpstr>Heat stress</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Sana</dc:creator>
  <cp:lastModifiedBy>Sana</cp:lastModifiedBy>
  <cp:revision>6</cp:revision>
  <dcterms:created xsi:type="dcterms:W3CDTF">2019-03-13T05:46:20Z</dcterms:created>
  <dcterms:modified xsi:type="dcterms:W3CDTF">2019-03-20T04:25:53Z</dcterms:modified>
</cp:coreProperties>
</file>